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58" r:id="rId4"/>
    <p:sldId id="263" r:id="rId5"/>
    <p:sldId id="269" r:id="rId6"/>
    <p:sldId id="257" r:id="rId7"/>
    <p:sldId id="264" r:id="rId8"/>
    <p:sldId id="270" r:id="rId9"/>
    <p:sldId id="271" r:id="rId10"/>
    <p:sldId id="266" r:id="rId11"/>
    <p:sldId id="268" r:id="rId12"/>
    <p:sldId id="274" r:id="rId13"/>
    <p:sldId id="261" r:id="rId14"/>
    <p:sldId id="260" r:id="rId15"/>
    <p:sldId id="262" r:id="rId16"/>
    <p:sldId id="265" r:id="rId17"/>
    <p:sldId id="272" r:id="rId18"/>
  </p:sldIdLst>
  <p:sldSz cx="12192000" cy="6858000"/>
  <p:notesSz cx="7045325" cy="934561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ike Betker" initials="MB" lastIdx="1" clrIdx="0">
    <p:extLst>
      <p:ext uri="{19B8F6BF-5375-455C-9EA6-DF929625EA0E}">
        <p15:presenceInfo xmlns:p15="http://schemas.microsoft.com/office/powerpoint/2012/main" userId="S::MBetker@cityofisanti.us::58e8c2ff-6269-4844-a07b-775e2f70a28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71" autoAdjust="0"/>
    <p:restoredTop sz="94660"/>
  </p:normalViewPr>
  <p:slideViewPr>
    <p:cSldViewPr snapToGrid="0">
      <p:cViewPr varScale="1">
        <p:scale>
          <a:sx n="76" d="100"/>
          <a:sy n="76" d="100"/>
        </p:scale>
        <p:origin x="72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'TAX LEVY-RATE DATA'!$A$31</c:f>
              <c:strCache>
                <c:ptCount val="1"/>
                <c:pt idx="0">
                  <c:v>TOTAL LEVY</c:v>
                </c:pt>
              </c:strCache>
            </c:strRef>
          </c:tx>
          <c:spPr>
            <a:solidFill>
              <a:schemeClr val="accent1"/>
            </a:solidFill>
            <a:ln>
              <a:noFill/>
            </a:ln>
            <a:effectLst/>
            <a:sp3d/>
          </c:spPr>
          <c:invertIfNegative val="0"/>
          <c:cat>
            <c:numRef>
              <c:f>'TAX LEVY-RATE DATA'!$G$1:$V$1</c:f>
              <c:numCache>
                <c:formatCode>General</c:formatCode>
                <c:ptCount val="1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numCache>
            </c:numRef>
          </c:cat>
          <c:val>
            <c:numRef>
              <c:f>'TAX LEVY-RATE DATA'!$G$31:$V$31</c:f>
              <c:numCache>
                <c:formatCode>#,##0</c:formatCode>
                <c:ptCount val="16"/>
                <c:pt idx="0">
                  <c:v>2171930</c:v>
                </c:pt>
                <c:pt idx="1">
                  <c:v>2278024</c:v>
                </c:pt>
                <c:pt idx="2">
                  <c:v>2245246</c:v>
                </c:pt>
                <c:pt idx="3">
                  <c:v>2166662</c:v>
                </c:pt>
                <c:pt idx="4">
                  <c:v>1949996</c:v>
                </c:pt>
                <c:pt idx="5">
                  <c:v>1742703</c:v>
                </c:pt>
                <c:pt idx="6">
                  <c:v>1792884</c:v>
                </c:pt>
                <c:pt idx="7">
                  <c:v>1792884</c:v>
                </c:pt>
                <c:pt idx="8">
                  <c:v>1957507</c:v>
                </c:pt>
                <c:pt idx="9">
                  <c:v>2540561</c:v>
                </c:pt>
                <c:pt idx="10">
                  <c:v>2587561</c:v>
                </c:pt>
                <c:pt idx="11">
                  <c:v>2759731</c:v>
                </c:pt>
                <c:pt idx="12">
                  <c:v>2414590.87139</c:v>
                </c:pt>
                <c:pt idx="13">
                  <c:v>2721006</c:v>
                </c:pt>
                <c:pt idx="14">
                  <c:v>2987163</c:v>
                </c:pt>
                <c:pt idx="15">
                  <c:v>3281850.6667900002</c:v>
                </c:pt>
              </c:numCache>
            </c:numRef>
          </c:val>
          <c:extLst>
            <c:ext xmlns:c16="http://schemas.microsoft.com/office/drawing/2014/chart" uri="{C3380CC4-5D6E-409C-BE32-E72D297353CC}">
              <c16:uniqueId val="{00000000-B342-45C3-A7C9-16BE1D501C4D}"/>
            </c:ext>
          </c:extLst>
        </c:ser>
        <c:dLbls>
          <c:showLegendKey val="0"/>
          <c:showVal val="0"/>
          <c:showCatName val="0"/>
          <c:showSerName val="0"/>
          <c:showPercent val="0"/>
          <c:showBubbleSize val="0"/>
        </c:dLbls>
        <c:gapWidth val="150"/>
        <c:shape val="box"/>
        <c:axId val="786280464"/>
        <c:axId val="786278896"/>
        <c:axId val="0"/>
      </c:bar3DChart>
      <c:catAx>
        <c:axId val="786280464"/>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6278896"/>
        <c:crosses val="autoZero"/>
        <c:auto val="1"/>
        <c:lblAlgn val="ctr"/>
        <c:lblOffset val="100"/>
        <c:noMultiLvlLbl val="0"/>
      </c:catAx>
      <c:valAx>
        <c:axId val="78627889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628046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tx>
            <c:strRef>
              <c:f>'TAX LEVY-RATE DATA'!$A$36</c:f>
              <c:strCache>
                <c:ptCount val="1"/>
                <c:pt idx="0">
                  <c:v>TAX RATE</c:v>
                </c:pt>
              </c:strCache>
            </c:strRef>
          </c:tx>
          <c:spPr>
            <a:solidFill>
              <a:schemeClr val="accent1"/>
            </a:solidFill>
            <a:ln>
              <a:noFill/>
            </a:ln>
            <a:effectLst/>
            <a:sp3d/>
          </c:spPr>
          <c:invertIfNegative val="0"/>
          <c:cat>
            <c:numRef>
              <c:f>'TAX LEVY-RATE DATA'!$G$1:$V$1</c:f>
              <c:numCache>
                <c:formatCode>General</c:formatCode>
                <c:ptCount val="16"/>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numCache>
            </c:numRef>
          </c:cat>
          <c:val>
            <c:numRef>
              <c:f>'TAX LEVY-RATE DATA'!$G$36:$V$36</c:f>
              <c:numCache>
                <c:formatCode>0.000%</c:formatCode>
                <c:ptCount val="16"/>
                <c:pt idx="0">
                  <c:v>0.64718416648067967</c:v>
                </c:pt>
                <c:pt idx="1">
                  <c:v>0.59885954998728952</c:v>
                </c:pt>
                <c:pt idx="2">
                  <c:v>0.55231212621544556</c:v>
                </c:pt>
                <c:pt idx="3">
                  <c:v>0.55872894221294789</c:v>
                </c:pt>
                <c:pt idx="4">
                  <c:v>0.56371772311920976</c:v>
                </c:pt>
                <c:pt idx="5">
                  <c:v>0.65522983574728111</c:v>
                </c:pt>
                <c:pt idx="6">
                  <c:v>0.67254301477814771</c:v>
                </c:pt>
                <c:pt idx="7">
                  <c:v>0.72361052140459747</c:v>
                </c:pt>
                <c:pt idx="8">
                  <c:v>0.74788596413140285</c:v>
                </c:pt>
                <c:pt idx="9">
                  <c:v>0.85301069788399331</c:v>
                </c:pt>
                <c:pt idx="10">
                  <c:v>0.85933420853282982</c:v>
                </c:pt>
                <c:pt idx="11">
                  <c:v>0.79598524745584376</c:v>
                </c:pt>
                <c:pt idx="12">
                  <c:v>0.61817688368906498</c:v>
                </c:pt>
                <c:pt idx="13">
                  <c:v>0.61179706729280736</c:v>
                </c:pt>
                <c:pt idx="14">
                  <c:v>0.60399268535416872</c:v>
                </c:pt>
                <c:pt idx="15">
                  <c:v>0.58483792901754261</c:v>
                </c:pt>
              </c:numCache>
            </c:numRef>
          </c:val>
          <c:extLst>
            <c:ext xmlns:c16="http://schemas.microsoft.com/office/drawing/2014/chart" uri="{C3380CC4-5D6E-409C-BE32-E72D297353CC}">
              <c16:uniqueId val="{00000000-E82E-45B6-938F-F4840B8687DB}"/>
            </c:ext>
          </c:extLst>
        </c:ser>
        <c:dLbls>
          <c:showLegendKey val="0"/>
          <c:showVal val="0"/>
          <c:showCatName val="0"/>
          <c:showSerName val="0"/>
          <c:showPercent val="0"/>
          <c:showBubbleSize val="0"/>
        </c:dLbls>
        <c:gapWidth val="150"/>
        <c:shape val="box"/>
        <c:axId val="786279680"/>
        <c:axId val="786281248"/>
        <c:axId val="0"/>
      </c:bar3DChart>
      <c:catAx>
        <c:axId val="786279680"/>
        <c:scaling>
          <c:orientation val="minMax"/>
        </c:scaling>
        <c:delete val="0"/>
        <c:axPos val="b"/>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6281248"/>
        <c:crosses val="autoZero"/>
        <c:auto val="1"/>
        <c:lblAlgn val="ctr"/>
        <c:lblOffset val="100"/>
        <c:noMultiLvlLbl val="0"/>
      </c:catAx>
      <c:valAx>
        <c:axId val="786281248"/>
        <c:scaling>
          <c:orientation val="minMax"/>
        </c:scaling>
        <c:delete val="0"/>
        <c:axPos val="l"/>
        <c:majorGridlines>
          <c:spPr>
            <a:ln w="9525" cap="flat" cmpd="sng" algn="ctr">
              <a:solidFill>
                <a:schemeClr val="tx1">
                  <a:lumMod val="15000"/>
                  <a:lumOff val="85000"/>
                </a:schemeClr>
              </a:solidFill>
              <a:round/>
            </a:ln>
            <a:effectLst/>
          </c:spPr>
        </c:majorGridlines>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n-US"/>
          </a:p>
        </c:txPr>
        <c:crossAx val="786279680"/>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7833613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1494339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5128745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32453819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4072773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7753701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3954615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25542025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17667982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24920255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E123963-5E48-46B5-AC0A-76436227CADF}" type="datetimeFigureOut">
              <a:rPr lang="en-US" smtClean="0"/>
              <a:t>11/29/2022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CA084A4-5E0B-460D-BDD2-BD0A62E21177}" type="slidenum">
              <a:rPr lang="en-US" smtClean="0"/>
              <a:t>‹#›</a:t>
            </a:fld>
            <a:endParaRPr lang="en-US" dirty="0"/>
          </a:p>
        </p:txBody>
      </p:sp>
    </p:spTree>
    <p:extLst>
      <p:ext uri="{BB962C8B-B14F-4D97-AF65-F5344CB8AC3E}">
        <p14:creationId xmlns:p14="http://schemas.microsoft.com/office/powerpoint/2010/main" val="16399929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0000"/>
            <a:lum/>
          </a:blip>
          <a:srcRect/>
          <a:stretch>
            <a:fillRect l="-6000" r="-6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123963-5E48-46B5-AC0A-76436227CADF}" type="datetimeFigureOut">
              <a:rPr lang="en-US" smtClean="0"/>
              <a:t>11/29/2022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CA084A4-5E0B-460D-BDD2-BD0A62E21177}" type="slidenum">
              <a:rPr lang="en-US" smtClean="0"/>
              <a:t>‹#›</a:t>
            </a:fld>
            <a:endParaRPr lang="en-US" dirty="0"/>
          </a:p>
        </p:txBody>
      </p:sp>
    </p:spTree>
    <p:extLst>
      <p:ext uri="{BB962C8B-B14F-4D97-AF65-F5344CB8AC3E}">
        <p14:creationId xmlns:p14="http://schemas.microsoft.com/office/powerpoint/2010/main" val="37868196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b="1" dirty="0">
                <a:latin typeface="Times New Roman" panose="02020603050405020304" pitchFamily="18" charset="0"/>
                <a:cs typeface="Times New Roman" panose="02020603050405020304" pitchFamily="18" charset="0"/>
              </a:rPr>
              <a:t>2022 Final Budget &amp; Levy Adoption</a:t>
            </a:r>
          </a:p>
        </p:txBody>
      </p:sp>
      <p:sp>
        <p:nvSpPr>
          <p:cNvPr id="3" name="Subtitle 2"/>
          <p:cNvSpPr>
            <a:spLocks noGrp="1"/>
          </p:cNvSpPr>
          <p:nvPr>
            <p:ph type="subTitle" idx="1"/>
          </p:nvPr>
        </p:nvSpPr>
        <p:spPr/>
        <p:txBody>
          <a:bodyPr>
            <a:normAutofit/>
          </a:bodyPr>
          <a:lstStyle/>
          <a:p>
            <a:r>
              <a:rPr lang="en-US" sz="3600" b="1" dirty="0">
                <a:latin typeface="Times New Roman" panose="02020603050405020304" pitchFamily="18" charset="0"/>
                <a:cs typeface="Times New Roman" panose="02020603050405020304" pitchFamily="18" charset="0"/>
              </a:rPr>
              <a:t>December 7</a:t>
            </a:r>
            <a:r>
              <a:rPr lang="en-US" sz="3600" b="1" baseline="30000" dirty="0">
                <a:latin typeface="Times New Roman" panose="02020603050405020304" pitchFamily="18" charset="0"/>
                <a:cs typeface="Times New Roman" panose="02020603050405020304" pitchFamily="18" charset="0"/>
              </a:rPr>
              <a:t>th</a:t>
            </a:r>
            <a:r>
              <a:rPr lang="en-US" sz="3600" b="1" dirty="0">
                <a:latin typeface="Times New Roman" panose="02020603050405020304" pitchFamily="18" charset="0"/>
                <a:cs typeface="Times New Roman" panose="02020603050405020304" pitchFamily="18" charset="0"/>
              </a:rPr>
              <a:t> 2021</a:t>
            </a:r>
          </a:p>
        </p:txBody>
      </p:sp>
    </p:spTree>
    <p:extLst>
      <p:ext uri="{BB962C8B-B14F-4D97-AF65-F5344CB8AC3E}">
        <p14:creationId xmlns:p14="http://schemas.microsoft.com/office/powerpoint/2010/main" val="17843524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Fiscal Management</a:t>
            </a:r>
          </a:p>
        </p:txBody>
      </p:sp>
      <p:sp>
        <p:nvSpPr>
          <p:cNvPr id="3" name="Content Placeholder 2"/>
          <p:cNvSpPr>
            <a:spLocks noGrp="1"/>
          </p:cNvSpPr>
          <p:nvPr>
            <p:ph idx="1"/>
          </p:nvPr>
        </p:nvSpPr>
        <p:spPr>
          <a:xfrm>
            <a:off x="838200" y="1448474"/>
            <a:ext cx="10515600" cy="5316468"/>
          </a:xfrm>
        </p:spPr>
        <p:txBody>
          <a:bodyPr>
            <a:normAutofit/>
          </a:bodyPr>
          <a:lstStyle/>
          <a:p>
            <a:r>
              <a:rPr lang="en-US" dirty="0">
                <a:latin typeface="Times New Roman" panose="02020603050405020304" pitchFamily="18" charset="0"/>
                <a:cs typeface="Times New Roman" panose="02020603050405020304" pitchFamily="18" charset="0"/>
              </a:rPr>
              <a:t>Small &amp; Steady Increases/Decreases in Levy/Tax Rate Over Time</a:t>
            </a:r>
          </a:p>
          <a:p>
            <a:r>
              <a:rPr lang="en-US" sz="2000" dirty="0">
                <a:latin typeface="Times New Roman" panose="02020603050405020304" pitchFamily="18" charset="0"/>
                <a:cs typeface="Times New Roman" panose="02020603050405020304" pitchFamily="18" charset="0"/>
              </a:rPr>
              <a:t>Manage Components of Municipal Budget</a:t>
            </a:r>
          </a:p>
          <a:p>
            <a:pPr lvl="1"/>
            <a:r>
              <a:rPr lang="en-US" sz="1600" u="sng" dirty="0">
                <a:latin typeface="Times New Roman" panose="02020603050405020304" pitchFamily="18" charset="0"/>
                <a:cs typeface="Times New Roman" panose="02020603050405020304" pitchFamily="18" charset="0"/>
              </a:rPr>
              <a:t>Operating Rev/Exp</a:t>
            </a:r>
          </a:p>
          <a:p>
            <a:pPr lvl="2"/>
            <a:r>
              <a:rPr lang="en-US" sz="1400" dirty="0">
                <a:latin typeface="Times New Roman" panose="02020603050405020304" pitchFamily="18" charset="0"/>
                <a:cs typeface="Times New Roman" panose="02020603050405020304" pitchFamily="18" charset="0"/>
              </a:rPr>
              <a:t>Staffing, PRC Programming, Road Maint., Snow Removal, Police Presence/Patrols, Fire Protection</a:t>
            </a:r>
          </a:p>
          <a:p>
            <a:pPr marL="914400" lvl="2" indent="0">
              <a:buNone/>
            </a:pPr>
            <a:endParaRPr lang="en-US" sz="1200" dirty="0">
              <a:latin typeface="Times New Roman" panose="02020603050405020304" pitchFamily="18" charset="0"/>
              <a:cs typeface="Times New Roman" panose="02020603050405020304" pitchFamily="18" charset="0"/>
            </a:endParaRPr>
          </a:p>
          <a:p>
            <a:pPr marL="687388" lvl="2" indent="-225425"/>
            <a:r>
              <a:rPr lang="en-US" sz="1600" u="sng" dirty="0">
                <a:latin typeface="Times New Roman" panose="02020603050405020304" pitchFamily="18" charset="0"/>
                <a:cs typeface="Times New Roman" panose="02020603050405020304" pitchFamily="18" charset="0"/>
              </a:rPr>
              <a:t>Capital Projects</a:t>
            </a:r>
          </a:p>
          <a:p>
            <a:pPr marL="1144588" lvl="3" indent="-225425"/>
            <a:r>
              <a:rPr lang="en-US" sz="1400" dirty="0">
                <a:latin typeface="Times New Roman" panose="02020603050405020304" pitchFamily="18" charset="0"/>
                <a:cs typeface="Times New Roman" panose="02020603050405020304" pitchFamily="18" charset="0"/>
              </a:rPr>
              <a:t>Identify and fund on consistent annual basis.  Expenditures will vary annually but revenue collection should be consistent and predictable</a:t>
            </a:r>
          </a:p>
          <a:p>
            <a:pPr marL="1144588" lvl="3" indent="-225425"/>
            <a:r>
              <a:rPr lang="en-US" sz="1400" dirty="0">
                <a:latin typeface="Times New Roman" panose="02020603050405020304" pitchFamily="18" charset="0"/>
                <a:cs typeface="Times New Roman" panose="02020603050405020304" pitchFamily="18" charset="0"/>
              </a:rPr>
              <a:t>2028 is scheduled for 1.37 million in expenses.  2028 levy for street projects expected to be 352k.</a:t>
            </a:r>
          </a:p>
          <a:p>
            <a:pPr marL="1144588" lvl="3" indent="-225425"/>
            <a:r>
              <a:rPr lang="en-US" sz="1400" dirty="0">
                <a:latin typeface="Times New Roman" panose="02020603050405020304" pitchFamily="18" charset="0"/>
                <a:cs typeface="Times New Roman" panose="02020603050405020304" pitchFamily="18" charset="0"/>
              </a:rPr>
              <a:t>Avoid issuing bonds (debt) whenever possible.  Borrowing 1 million costs roughly 250k in interest and issuance costs</a:t>
            </a:r>
          </a:p>
          <a:p>
            <a:pPr marL="919163" lvl="3" indent="0">
              <a:buNone/>
            </a:pPr>
            <a:endParaRPr lang="en-US" sz="1200" dirty="0">
              <a:latin typeface="Times New Roman" panose="02020603050405020304" pitchFamily="18" charset="0"/>
              <a:cs typeface="Times New Roman" panose="02020603050405020304" pitchFamily="18" charset="0"/>
            </a:endParaRPr>
          </a:p>
          <a:p>
            <a:pPr marL="633413" lvl="3" indent="-171450"/>
            <a:r>
              <a:rPr lang="en-US" sz="1600" u="sng" dirty="0">
                <a:latin typeface="Times New Roman" panose="02020603050405020304" pitchFamily="18" charset="0"/>
                <a:cs typeface="Times New Roman" panose="02020603050405020304" pitchFamily="18" charset="0"/>
              </a:rPr>
              <a:t>Capital Maintenance/Replacement</a:t>
            </a:r>
          </a:p>
          <a:p>
            <a:pPr marL="1090613" lvl="4" indent="-171450"/>
            <a:r>
              <a:rPr lang="en-US" sz="1400" dirty="0">
                <a:latin typeface="Times New Roman" panose="02020603050405020304" pitchFamily="18" charset="0"/>
                <a:cs typeface="Times New Roman" panose="02020603050405020304" pitchFamily="18" charset="0"/>
              </a:rPr>
              <a:t>Identify and fund on consistent annual basis.  Expenditures will vary annually but revenue collection should be consistent and predictable</a:t>
            </a:r>
          </a:p>
          <a:p>
            <a:pPr marL="1090613" lvl="4" indent="-171450"/>
            <a:r>
              <a:rPr lang="en-US" sz="1400" dirty="0">
                <a:latin typeface="Times New Roman" panose="02020603050405020304" pitchFamily="18" charset="0"/>
                <a:cs typeface="Times New Roman" panose="02020603050405020304" pitchFamily="18" charset="0"/>
              </a:rPr>
              <a:t>2025 is scheduled for 2.85 million in expenses.  2025 levy for Capital Maint/Replacement is expected to be 494k</a:t>
            </a:r>
          </a:p>
          <a:p>
            <a:pPr marL="1090613" lvl="4" indent="-171450"/>
            <a:r>
              <a:rPr lang="en-US" sz="1400" dirty="0">
                <a:latin typeface="Times New Roman" panose="02020603050405020304" pitchFamily="18" charset="0"/>
                <a:cs typeface="Times New Roman" panose="02020603050405020304" pitchFamily="18" charset="0"/>
              </a:rPr>
              <a:t>20-year plan should include ALL maintenance and replacement items.  From squad cars and plow trucks to tuck pointing brickwork</a:t>
            </a:r>
          </a:p>
          <a:p>
            <a:pPr marL="1090613" lvl="4" indent="-171450"/>
            <a:r>
              <a:rPr lang="en-US" sz="1400" dirty="0">
                <a:latin typeface="Times New Roman" panose="02020603050405020304" pitchFamily="18" charset="0"/>
                <a:cs typeface="Times New Roman" panose="02020603050405020304" pitchFamily="18" charset="0"/>
              </a:rPr>
              <a:t>Review annually and only replace when needed.  If equipment performs beyond expected useful life, move scheduled expense to following year and reevaluate.</a:t>
            </a:r>
          </a:p>
          <a:p>
            <a:pPr marL="633413" lvl="2" indent="-171450"/>
            <a:endParaRPr lang="en-US" sz="1200"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3663274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Considerations in Setting Levy</a:t>
            </a:r>
          </a:p>
        </p:txBody>
      </p:sp>
      <p:sp>
        <p:nvSpPr>
          <p:cNvPr id="3" name="Content Placeholder 2"/>
          <p:cNvSpPr>
            <a:spLocks noGrp="1"/>
          </p:cNvSpPr>
          <p:nvPr>
            <p:ph idx="1"/>
          </p:nvPr>
        </p:nvSpPr>
        <p:spPr/>
        <p:txBody>
          <a:bodyPr/>
          <a:lstStyle/>
          <a:p>
            <a:r>
              <a:rPr lang="en-US" dirty="0"/>
              <a:t>Capital Project Funding</a:t>
            </a:r>
          </a:p>
          <a:p>
            <a:pPr lvl="1"/>
            <a:r>
              <a:rPr lang="en-US" dirty="0"/>
              <a:t>Next 10 years of street projects identified in 2010 to begin in 2012</a:t>
            </a:r>
          </a:p>
          <a:p>
            <a:pPr lvl="1"/>
            <a:endParaRPr lang="en-US" dirty="0"/>
          </a:p>
          <a:p>
            <a:pPr marL="0" lvl="1" indent="227013"/>
            <a:r>
              <a:rPr lang="en-US" sz="2800" dirty="0"/>
              <a:t>Capital Maintenance/Replacement Funding</a:t>
            </a:r>
          </a:p>
          <a:p>
            <a:pPr marL="457200" lvl="2" indent="227013"/>
            <a:r>
              <a:rPr lang="en-US" sz="2400" dirty="0"/>
              <a:t>20-year cash flow analysis</a:t>
            </a:r>
          </a:p>
          <a:p>
            <a:pPr marL="457200" lvl="2" indent="227013"/>
            <a:endParaRPr lang="en-US" sz="2400" dirty="0"/>
          </a:p>
          <a:p>
            <a:pPr marL="227013" lvl="2" indent="-227013"/>
            <a:r>
              <a:rPr lang="en-US" sz="2800" dirty="0"/>
              <a:t>Fund</a:t>
            </a:r>
            <a:r>
              <a:rPr lang="en-US" sz="2400" dirty="0"/>
              <a:t> </a:t>
            </a:r>
            <a:r>
              <a:rPr lang="en-US" sz="2800" dirty="0"/>
              <a:t>Balance</a:t>
            </a:r>
            <a:r>
              <a:rPr lang="en-US" sz="2400" dirty="0"/>
              <a:t> – </a:t>
            </a:r>
            <a:r>
              <a:rPr lang="en-US" sz="2800" dirty="0"/>
              <a:t>General Fund</a:t>
            </a:r>
          </a:p>
          <a:p>
            <a:pPr marL="684213" lvl="3" indent="-227013"/>
            <a:r>
              <a:rPr lang="en-US" sz="2400" dirty="0"/>
              <a:t>85k annual repayment to Water/Sewer Funds for Hotel Project, 10 years</a:t>
            </a:r>
          </a:p>
          <a:p>
            <a:pPr marL="684213" lvl="3" indent="-227013"/>
            <a:r>
              <a:rPr lang="en-US" sz="2400" dirty="0"/>
              <a:t>26k annual repayment to Liquor Fund for 2018 Improvements, 10 years</a:t>
            </a:r>
          </a:p>
        </p:txBody>
      </p:sp>
    </p:spTree>
    <p:extLst>
      <p:ext uri="{BB962C8B-B14F-4D97-AF65-F5344CB8AC3E}">
        <p14:creationId xmlns:p14="http://schemas.microsoft.com/office/powerpoint/2010/main" val="28014370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Proposed Levy</a:t>
            </a:r>
          </a:p>
        </p:txBody>
      </p:sp>
      <p:graphicFrame>
        <p:nvGraphicFramePr>
          <p:cNvPr id="4" name="Content Placeholder 3"/>
          <p:cNvGraphicFramePr>
            <a:graphicFrameLocks noGrp="1"/>
          </p:cNvGraphicFramePr>
          <p:nvPr>
            <p:ph idx="1"/>
          </p:nvPr>
        </p:nvGraphicFramePr>
        <p:xfrm>
          <a:off x="2780426" y="1475454"/>
          <a:ext cx="6631148" cy="4499438"/>
        </p:xfrm>
        <a:graphic>
          <a:graphicData uri="http://schemas.openxmlformats.org/drawingml/2006/table">
            <a:tbl>
              <a:tblPr/>
              <a:tblGrid>
                <a:gridCol w="3585730">
                  <a:extLst>
                    <a:ext uri="{9D8B030D-6E8A-4147-A177-3AD203B41FA5}">
                      <a16:colId xmlns:a16="http://schemas.microsoft.com/office/drawing/2014/main" val="20000"/>
                    </a:ext>
                  </a:extLst>
                </a:gridCol>
                <a:gridCol w="1522709">
                  <a:extLst>
                    <a:ext uri="{9D8B030D-6E8A-4147-A177-3AD203B41FA5}">
                      <a16:colId xmlns:a16="http://schemas.microsoft.com/office/drawing/2014/main" val="20001"/>
                    </a:ext>
                  </a:extLst>
                </a:gridCol>
                <a:gridCol w="1522709">
                  <a:extLst>
                    <a:ext uri="{9D8B030D-6E8A-4147-A177-3AD203B41FA5}">
                      <a16:colId xmlns:a16="http://schemas.microsoft.com/office/drawing/2014/main" val="20002"/>
                    </a:ext>
                  </a:extLst>
                </a:gridCol>
              </a:tblGrid>
              <a:tr h="406762">
                <a:tc>
                  <a:txBody>
                    <a:bodyPr/>
                    <a:lstStyle/>
                    <a:p>
                      <a:pPr algn="ctr" fontAlgn="b"/>
                      <a:r>
                        <a:rPr lang="en-US" sz="2000" b="1" i="0" u="none" strike="noStrike" dirty="0">
                          <a:solidFill>
                            <a:srgbClr val="000000"/>
                          </a:solidFill>
                          <a:effectLst/>
                          <a:latin typeface="Times New Roman" panose="02020603050405020304" pitchFamily="18" charset="0"/>
                          <a:cs typeface="Times New Roman" panose="02020603050405020304" pitchFamily="18" charset="0"/>
                        </a:rPr>
                        <a:t>LEVY</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effectLst/>
                          <a:latin typeface="Times New Roman" panose="02020603050405020304" pitchFamily="18" charset="0"/>
                          <a:cs typeface="Times New Roman" panose="02020603050405020304" pitchFamily="18" charset="0"/>
                        </a:rPr>
                        <a:t>2022</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2000" b="1" i="0" u="none" strike="noStrike" dirty="0">
                          <a:solidFill>
                            <a:srgbClr val="000000"/>
                          </a:solidFill>
                          <a:effectLst/>
                          <a:latin typeface="Times New Roman" panose="02020603050405020304" pitchFamily="18" charset="0"/>
                          <a:cs typeface="Times New Roman" panose="02020603050405020304" pitchFamily="18" charset="0"/>
                        </a:rPr>
                        <a:t>2021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06762">
                <a:tc>
                  <a:txBody>
                    <a:bodyPr/>
                    <a:lstStyle/>
                    <a:p>
                      <a:pPr algn="ctr" fontAlgn="b"/>
                      <a:r>
                        <a:rPr lang="en-US" sz="1600" b="1" i="0" u="none" strike="noStrike">
                          <a:solidFill>
                            <a:srgbClr val="000000"/>
                          </a:solidFill>
                          <a:effectLst/>
                          <a:latin typeface="Times New Roman" panose="02020603050405020304" pitchFamily="18" charset="0"/>
                          <a:cs typeface="Times New Roman" panose="02020603050405020304" pitchFamily="18" charset="0"/>
                        </a:rPr>
                        <a:t>GENERAL FUND LEVY (101)</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2,150,000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1,880,700 </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406762">
                <a:tc>
                  <a:txBody>
                    <a:bodyPr/>
                    <a:lstStyle/>
                    <a:p>
                      <a:pPr algn="ctr" fontAlgn="b"/>
                      <a:r>
                        <a:rPr lang="en-US" sz="1600" b="1" i="0" u="none" strike="noStrike">
                          <a:solidFill>
                            <a:srgbClr val="000000"/>
                          </a:solidFill>
                          <a:effectLst/>
                          <a:latin typeface="Times New Roman" panose="02020603050405020304" pitchFamily="18" charset="0"/>
                          <a:cs typeface="Times New Roman" panose="02020603050405020304" pitchFamily="18" charset="0"/>
                        </a:rPr>
                        <a:t>CAPITAL MAINT. LEVY (920)</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451,900 </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438,700   </a:t>
                      </a:r>
                    </a:p>
                  </a:txBody>
                  <a:tcPr marL="0" marR="0" marT="0" marB="0" anchor="b">
                    <a:lnL>
                      <a:noFill/>
                    </a:lnL>
                    <a:lnR>
                      <a:noFill/>
                    </a:lnR>
                    <a:lnT>
                      <a:noFill/>
                    </a:lnT>
                    <a:lnB>
                      <a:noFill/>
                    </a:lnB>
                  </a:tcPr>
                </a:tc>
                <a:extLst>
                  <a:ext uri="{0D108BD9-81ED-4DB2-BD59-A6C34878D82A}">
                    <a16:rowId xmlns:a16="http://schemas.microsoft.com/office/drawing/2014/main" val="10002"/>
                  </a:ext>
                </a:extLst>
              </a:tr>
              <a:tr h="406762">
                <a:tc>
                  <a:txBody>
                    <a:bodyPr/>
                    <a:lstStyle/>
                    <a:p>
                      <a:pPr algn="ctr" fontAlgn="b"/>
                      <a:r>
                        <a:rPr lang="en-US" sz="1600" b="1" i="0" u="none" strike="noStrike">
                          <a:solidFill>
                            <a:srgbClr val="000000"/>
                          </a:solidFill>
                          <a:effectLst/>
                          <a:latin typeface="Times New Roman" panose="02020603050405020304" pitchFamily="18" charset="0"/>
                          <a:cs typeface="Times New Roman" panose="02020603050405020304" pitchFamily="18" charset="0"/>
                        </a:rPr>
                        <a:t>STREET CONST. LEVY (425)</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295,000 </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286,500</a:t>
                      </a:r>
                    </a:p>
                  </a:txBody>
                  <a:tcPr marL="0" marR="0" marT="0" marB="0" anchor="b">
                    <a:lnL>
                      <a:noFill/>
                    </a:lnL>
                    <a:lnR>
                      <a:noFill/>
                    </a:lnR>
                    <a:lnT>
                      <a:noFill/>
                    </a:lnT>
                    <a:lnB>
                      <a:noFill/>
                    </a:lnB>
                  </a:tcPr>
                </a:tc>
                <a:extLst>
                  <a:ext uri="{0D108BD9-81ED-4DB2-BD59-A6C34878D82A}">
                    <a16:rowId xmlns:a16="http://schemas.microsoft.com/office/drawing/2014/main" val="10003"/>
                  </a:ext>
                </a:extLst>
              </a:tr>
              <a:tr h="406762">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EDA LEVY (108)</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98,038 </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86,201 </a:t>
                      </a:r>
                    </a:p>
                  </a:txBody>
                  <a:tcPr marL="0" marR="0" marT="0" marB="0" anchor="b">
                    <a:lnL>
                      <a:noFill/>
                    </a:lnL>
                    <a:lnR>
                      <a:noFill/>
                    </a:lnR>
                    <a:lnT>
                      <a:noFill/>
                    </a:lnT>
                    <a:lnB>
                      <a:noFill/>
                    </a:lnB>
                  </a:tcPr>
                </a:tc>
                <a:extLst>
                  <a:ext uri="{0D108BD9-81ED-4DB2-BD59-A6C34878D82A}">
                    <a16:rowId xmlns:a16="http://schemas.microsoft.com/office/drawing/2014/main" val="10004"/>
                  </a:ext>
                </a:extLst>
              </a:tr>
              <a:tr h="406762">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ABATEMENT LEVY (101)</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13,763 </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13,432   </a:t>
                      </a:r>
                    </a:p>
                  </a:txBody>
                  <a:tcPr marL="0" marR="0" marT="0" marB="0" anchor="b">
                    <a:lnL>
                      <a:noFill/>
                    </a:lnL>
                    <a:lnR>
                      <a:noFill/>
                    </a:lnR>
                    <a:lnT>
                      <a:noFill/>
                    </a:lnT>
                    <a:lnB>
                      <a:noFill/>
                    </a:lnB>
                  </a:tcPr>
                </a:tc>
                <a:extLst>
                  <a:ext uri="{0D108BD9-81ED-4DB2-BD59-A6C34878D82A}">
                    <a16:rowId xmlns:a16="http://schemas.microsoft.com/office/drawing/2014/main" val="10005"/>
                  </a:ext>
                </a:extLst>
              </a:tr>
              <a:tr h="406762">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DEBT SERVICE LEVY</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273,150 </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281,630 </a:t>
                      </a:r>
                    </a:p>
                  </a:txBody>
                  <a:tcPr marL="0" marR="0" marT="0" marB="0" anchor="b">
                    <a:lnL>
                      <a:noFill/>
                    </a:lnL>
                    <a:lnR>
                      <a:noFill/>
                    </a:lnR>
                    <a:lnT>
                      <a:noFill/>
                    </a:lnT>
                    <a:lnB>
                      <a:noFill/>
                    </a:lnB>
                  </a:tcPr>
                </a:tc>
                <a:extLst>
                  <a:ext uri="{0D108BD9-81ED-4DB2-BD59-A6C34878D82A}">
                    <a16:rowId xmlns:a16="http://schemas.microsoft.com/office/drawing/2014/main" val="10006"/>
                  </a:ext>
                </a:extLst>
              </a:tr>
              <a:tr h="406762">
                <a:tc>
                  <a:txBody>
                    <a:bodyPr/>
                    <a:lstStyle/>
                    <a:p>
                      <a:pPr algn="ctr" fontAlgn="b"/>
                      <a:r>
                        <a:rPr lang="en-US" sz="1600" b="0" i="0" u="none" strike="noStrike" dirty="0">
                          <a:solidFill>
                            <a:srgbClr val="000000"/>
                          </a:solidFill>
                          <a:effectLst/>
                          <a:latin typeface="Times New Roman" panose="02020603050405020304" pitchFamily="18" charset="0"/>
                          <a:cs typeface="Times New Roman" panose="02020603050405020304" pitchFamily="18" charset="0"/>
                        </a:rPr>
                        <a:t>930 - 2011A GO BOND</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effectLst/>
                          <a:latin typeface="Times New Roman" panose="02020603050405020304" pitchFamily="18" charset="0"/>
                          <a:cs typeface="Times New Roman" panose="02020603050405020304" pitchFamily="18" charset="0"/>
                        </a:rPr>
                        <a:t> $              -0- </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effectLst/>
                          <a:latin typeface="Times New Roman" panose="02020603050405020304" pitchFamily="18" charset="0"/>
                          <a:cs typeface="Times New Roman" panose="02020603050405020304" pitchFamily="18" charset="0"/>
                        </a:rPr>
                        <a:t> $          9,367 </a:t>
                      </a:r>
                    </a:p>
                  </a:txBody>
                  <a:tcPr marL="0" marR="0" marT="0" marB="0" anchor="b">
                    <a:lnL>
                      <a:noFill/>
                    </a:lnL>
                    <a:lnR>
                      <a:noFill/>
                    </a:lnR>
                    <a:lnT>
                      <a:noFill/>
                    </a:lnT>
                    <a:lnB>
                      <a:noFill/>
                    </a:lnB>
                  </a:tcPr>
                </a:tc>
                <a:extLst>
                  <a:ext uri="{0D108BD9-81ED-4DB2-BD59-A6C34878D82A}">
                    <a16:rowId xmlns:a16="http://schemas.microsoft.com/office/drawing/2014/main" val="10008"/>
                  </a:ext>
                </a:extLst>
              </a:tr>
              <a:tr h="406762">
                <a:tc>
                  <a:txBody>
                    <a:bodyPr/>
                    <a:lstStyle/>
                    <a:p>
                      <a:pPr algn="ctr" fontAlgn="b"/>
                      <a:r>
                        <a:rPr lang="en-US" sz="1600" b="0" i="0" u="none" strike="noStrike" dirty="0">
                          <a:solidFill>
                            <a:srgbClr val="000000"/>
                          </a:solidFill>
                          <a:effectLst/>
                          <a:latin typeface="Times New Roman" panose="02020603050405020304" pitchFamily="18" charset="0"/>
                          <a:cs typeface="Times New Roman" panose="02020603050405020304" pitchFamily="18" charset="0"/>
                        </a:rPr>
                        <a:t>931 - 2014A TAX ABATEMENT</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effectLst/>
                          <a:latin typeface="Times New Roman" panose="02020603050405020304" pitchFamily="18" charset="0"/>
                          <a:cs typeface="Times New Roman" panose="02020603050405020304" pitchFamily="18" charset="0"/>
                        </a:rPr>
                        <a:t> $      223,821 </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effectLst/>
                          <a:latin typeface="Times New Roman" panose="02020603050405020304" pitchFamily="18" charset="0"/>
                          <a:cs typeface="Times New Roman" panose="02020603050405020304" pitchFamily="18" charset="0"/>
                        </a:rPr>
                        <a:t> $      222,036 </a:t>
                      </a:r>
                    </a:p>
                  </a:txBody>
                  <a:tcPr marL="0" marR="0" marT="0" marB="0" anchor="b">
                    <a:lnL>
                      <a:noFill/>
                    </a:lnL>
                    <a:lnR>
                      <a:noFill/>
                    </a:lnR>
                    <a:lnT>
                      <a:noFill/>
                    </a:lnT>
                    <a:lnB>
                      <a:noFill/>
                    </a:lnB>
                  </a:tcPr>
                </a:tc>
                <a:extLst>
                  <a:ext uri="{0D108BD9-81ED-4DB2-BD59-A6C34878D82A}">
                    <a16:rowId xmlns:a16="http://schemas.microsoft.com/office/drawing/2014/main" val="10009"/>
                  </a:ext>
                </a:extLst>
              </a:tr>
              <a:tr h="411480">
                <a:tc>
                  <a:txBody>
                    <a:bodyPr/>
                    <a:lstStyle/>
                    <a:p>
                      <a:pPr algn="ctr" fontAlgn="b"/>
                      <a:r>
                        <a:rPr lang="en-US" sz="1600" b="0" i="0" u="none" strike="noStrike" dirty="0">
                          <a:solidFill>
                            <a:srgbClr val="000000"/>
                          </a:solidFill>
                          <a:effectLst/>
                          <a:latin typeface="Times New Roman" panose="02020603050405020304" pitchFamily="18" charset="0"/>
                          <a:cs typeface="Times New Roman" panose="02020603050405020304" pitchFamily="18" charset="0"/>
                        </a:rPr>
                        <a:t>932 - 2014B GO BOND</a:t>
                      </a:r>
                    </a:p>
                  </a:txBody>
                  <a:tcPr marL="0" marR="0" marT="0" marB="0" anchor="b">
                    <a:lnL>
                      <a:noFill/>
                    </a:lnL>
                    <a:lnR>
                      <a:noFill/>
                    </a:lnR>
                    <a:lnT>
                      <a:noFill/>
                    </a:lnT>
                    <a:lnB>
                      <a:noFill/>
                    </a:lnB>
                  </a:tcPr>
                </a:tc>
                <a:tc>
                  <a:txBody>
                    <a:bodyPr/>
                    <a:lstStyle/>
                    <a:p>
                      <a:pPr algn="ctr" fontAlgn="b"/>
                      <a:r>
                        <a:rPr lang="en-US" sz="1600" b="0" i="0" u="none" strike="noStrike" dirty="0">
                          <a:solidFill>
                            <a:srgbClr val="000000"/>
                          </a:solidFill>
                          <a:effectLst/>
                          <a:latin typeface="Times New Roman" panose="02020603050405020304" pitchFamily="18" charset="0"/>
                          <a:cs typeface="Times New Roman" panose="02020603050405020304" pitchFamily="18" charset="0"/>
                        </a:rPr>
                        <a:t> $        49,329</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600" b="0" i="0" u="none" strike="noStrike" dirty="0">
                          <a:solidFill>
                            <a:srgbClr val="000000"/>
                          </a:solidFill>
                          <a:effectLst/>
                          <a:latin typeface="Times New Roman" panose="02020603050405020304" pitchFamily="18" charset="0"/>
                          <a:cs typeface="Times New Roman" panose="02020603050405020304" pitchFamily="18" charset="0"/>
                        </a:rPr>
                        <a:t> $        50,227 </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427100">
                <a:tc>
                  <a:txBody>
                    <a:bodyPr/>
                    <a:lstStyle/>
                    <a:p>
                      <a:pPr algn="ctr" fontAlgn="b"/>
                      <a:r>
                        <a:rPr lang="en-US" sz="1600" b="1" i="0" u="none" strike="noStrike">
                          <a:solidFill>
                            <a:srgbClr val="000000"/>
                          </a:solidFill>
                          <a:effectLst/>
                          <a:latin typeface="Times New Roman" panose="02020603050405020304" pitchFamily="18" charset="0"/>
                          <a:cs typeface="Times New Roman" panose="02020603050405020304" pitchFamily="18" charset="0"/>
                        </a:rPr>
                        <a:t>TOTAL LEVY</a:t>
                      </a:r>
                    </a:p>
                  </a:txBody>
                  <a:tcPr marL="0" marR="0" marT="0" marB="0" anchor="b">
                    <a:lnL>
                      <a:noFill/>
                    </a:lnL>
                    <a:lnR>
                      <a:noFill/>
                    </a:lnR>
                    <a:lnT>
                      <a:noFill/>
                    </a:lnT>
                    <a:lnB>
                      <a:noFill/>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3,281,851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b"/>
                      <a:r>
                        <a:rPr lang="en-US" sz="1600" b="1" i="0" u="none" strike="noStrike" dirty="0">
                          <a:solidFill>
                            <a:srgbClr val="000000"/>
                          </a:solidFill>
                          <a:effectLst/>
                          <a:latin typeface="Times New Roman" panose="02020603050405020304" pitchFamily="18" charset="0"/>
                          <a:cs typeface="Times New Roman" panose="02020603050405020304" pitchFamily="18" charset="0"/>
                        </a:rPr>
                        <a:t> $  2,987,163 </a:t>
                      </a:r>
                    </a:p>
                  </a:txBody>
                  <a:tcPr marL="0" marR="0" marT="0" marB="0" anchor="b">
                    <a:lnL>
                      <a:noFill/>
                    </a:lnL>
                    <a:lnR>
                      <a:noFill/>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23586789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9685"/>
            <a:ext cx="10515600" cy="810532"/>
          </a:xfrm>
        </p:spPr>
        <p:txBody>
          <a:bodyPr/>
          <a:lstStyle/>
          <a:p>
            <a:pPr algn="ctr"/>
            <a:r>
              <a:rPr lang="en-US" b="1" dirty="0">
                <a:latin typeface="Times New Roman" panose="02020603050405020304" pitchFamily="18" charset="0"/>
                <a:cs typeface="Times New Roman" panose="02020603050405020304" pitchFamily="18" charset="0"/>
              </a:rPr>
              <a:t>Levy History</a:t>
            </a:r>
          </a:p>
        </p:txBody>
      </p:sp>
      <p:graphicFrame>
        <p:nvGraphicFramePr>
          <p:cNvPr id="7" name="Content Placeholder 6">
            <a:extLst>
              <a:ext uri="{FF2B5EF4-FFF2-40B4-BE49-F238E27FC236}">
                <a16:creationId xmlns:a16="http://schemas.microsoft.com/office/drawing/2014/main" id="{00000000-0008-0000-0400-000006000000}"/>
              </a:ext>
            </a:extLst>
          </p:cNvPr>
          <p:cNvGraphicFramePr>
            <a:graphicFrameLocks noGrp="1"/>
          </p:cNvGraphicFramePr>
          <p:nvPr>
            <p:ph idx="1"/>
            <p:extLst>
              <p:ext uri="{D42A27DB-BD31-4B8C-83A1-F6EECF244321}">
                <p14:modId xmlns:p14="http://schemas.microsoft.com/office/powerpoint/2010/main" val="317986764"/>
              </p:ext>
            </p:extLst>
          </p:nvPr>
        </p:nvGraphicFramePr>
        <p:xfrm>
          <a:off x="838200" y="1028700"/>
          <a:ext cx="10515600" cy="5664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365639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Proposed Tax Rate</a:t>
            </a: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55621724"/>
              </p:ext>
            </p:extLst>
          </p:nvPr>
        </p:nvGraphicFramePr>
        <p:xfrm>
          <a:off x="1600200" y="2191658"/>
          <a:ext cx="8342086" cy="3017882"/>
        </p:xfrm>
        <a:graphic>
          <a:graphicData uri="http://schemas.openxmlformats.org/drawingml/2006/table">
            <a:tbl>
              <a:tblPr/>
              <a:tblGrid>
                <a:gridCol w="3518117">
                  <a:extLst>
                    <a:ext uri="{9D8B030D-6E8A-4147-A177-3AD203B41FA5}">
                      <a16:colId xmlns:a16="http://schemas.microsoft.com/office/drawing/2014/main" val="20000"/>
                    </a:ext>
                  </a:extLst>
                </a:gridCol>
                <a:gridCol w="897033">
                  <a:extLst>
                    <a:ext uri="{9D8B030D-6E8A-4147-A177-3AD203B41FA5}">
                      <a16:colId xmlns:a16="http://schemas.microsoft.com/office/drawing/2014/main" val="20001"/>
                    </a:ext>
                  </a:extLst>
                </a:gridCol>
                <a:gridCol w="1316056">
                  <a:extLst>
                    <a:ext uri="{9D8B030D-6E8A-4147-A177-3AD203B41FA5}">
                      <a16:colId xmlns:a16="http://schemas.microsoft.com/office/drawing/2014/main" val="20002"/>
                    </a:ext>
                  </a:extLst>
                </a:gridCol>
                <a:gridCol w="1305440">
                  <a:extLst>
                    <a:ext uri="{9D8B030D-6E8A-4147-A177-3AD203B41FA5}">
                      <a16:colId xmlns:a16="http://schemas.microsoft.com/office/drawing/2014/main" val="20003"/>
                    </a:ext>
                  </a:extLst>
                </a:gridCol>
                <a:gridCol w="1305440">
                  <a:extLst>
                    <a:ext uri="{9D8B030D-6E8A-4147-A177-3AD203B41FA5}">
                      <a16:colId xmlns:a16="http://schemas.microsoft.com/office/drawing/2014/main" val="20004"/>
                    </a:ext>
                  </a:extLst>
                </a:gridCol>
              </a:tblGrid>
              <a:tr h="731520">
                <a:tc>
                  <a:txBody>
                    <a:bodyPr/>
                    <a:lstStyle/>
                    <a:p>
                      <a:pPr algn="l" fontAlgn="b"/>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2022</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2021</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gridSpan="2">
                  <a:txBody>
                    <a:bodyPr/>
                    <a:lstStyle/>
                    <a:p>
                      <a:pPr algn="ctr"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CHANGE FROM PRIOR</a:t>
                      </a:r>
                    </a:p>
                  </a:txBody>
                  <a:tcPr marL="0" marR="0" marT="0" marB="0" anchor="b">
                    <a:lnL>
                      <a:noFill/>
                    </a:lnL>
                    <a:lnR>
                      <a:noFill/>
                    </a:lnR>
                    <a:lnT>
                      <a:noFill/>
                    </a:lnT>
                    <a:lnB w="6350" cap="flat" cmpd="sng" algn="ctr">
                      <a:solidFill>
                        <a:srgbClr val="000000"/>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10000"/>
                  </a:ext>
                </a:extLst>
              </a:tr>
              <a:tr h="823322">
                <a:tc>
                  <a:txBody>
                    <a:bodyPr/>
                    <a:lstStyle/>
                    <a:p>
                      <a:pPr algn="l"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TAX RATE</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58.48%</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60.40%</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gridSpan="2">
                  <a:txBody>
                    <a:bodyPr/>
                    <a:lstStyle/>
                    <a:p>
                      <a:pPr algn="ctr"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-3.17%</a:t>
                      </a: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tc hMerge="1">
                  <a:txBody>
                    <a:bodyPr/>
                    <a:lstStyle/>
                    <a:p>
                      <a:pPr algn="ctr" fontAlgn="b"/>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a:noFill/>
                    </a:lnL>
                    <a:lnR>
                      <a:noFill/>
                    </a:lnR>
                    <a:lnT w="635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val="10001"/>
                  </a:ext>
                </a:extLst>
              </a:tr>
              <a:tr h="731520">
                <a:tc>
                  <a:txBody>
                    <a:bodyPr/>
                    <a:lstStyle/>
                    <a:p>
                      <a:pPr algn="l" fontAlgn="b"/>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p>
                      <a:pPr algn="l"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AVG. TAX RATE - 2007-2020</a:t>
                      </a:r>
                    </a:p>
                  </a:txBody>
                  <a:tcPr marL="0" marR="0" marT="0" marB="0" anchor="b">
                    <a:lnL>
                      <a:noFill/>
                    </a:lnL>
                    <a:lnR>
                      <a:noFill/>
                    </a:lnR>
                    <a:lnT>
                      <a:noFill/>
                    </a:lnT>
                    <a:lnB>
                      <a:noFill/>
                    </a:lnB>
                  </a:tcPr>
                </a:tc>
                <a:tc>
                  <a:txBody>
                    <a:bodyPr/>
                    <a:lstStyle/>
                    <a:p>
                      <a:pPr algn="ctr"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67.08%</a:t>
                      </a:r>
                    </a:p>
                  </a:txBody>
                  <a:tcPr marL="0" marR="0" marT="0" marB="0" anchor="b">
                    <a:lnL>
                      <a:noFill/>
                    </a:lnL>
                    <a:lnR>
                      <a:noFill/>
                    </a:lnR>
                    <a:lnT>
                      <a:noFill/>
                    </a:lnT>
                    <a:lnB>
                      <a:noFill/>
                    </a:lnB>
                  </a:tcPr>
                </a:tc>
                <a:tc>
                  <a:txBody>
                    <a:bodyPr/>
                    <a:lstStyle/>
                    <a:p>
                      <a:pPr algn="ctr" fontAlgn="b"/>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a:noFill/>
                    </a:lnL>
                    <a:lnR>
                      <a:noFill/>
                    </a:lnR>
                    <a:lnT>
                      <a:noFill/>
                    </a:lnT>
                    <a:lnB>
                      <a:noFill/>
                    </a:lnB>
                  </a:tcPr>
                </a:tc>
                <a:tc>
                  <a:txBody>
                    <a:bodyPr/>
                    <a:lstStyle/>
                    <a:p>
                      <a:pPr algn="ctr" fontAlgn="b"/>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a16="http://schemas.microsoft.com/office/drawing/2014/main" val="10002"/>
                  </a:ext>
                </a:extLst>
              </a:tr>
              <a:tr h="731520">
                <a:tc>
                  <a:txBody>
                    <a:bodyPr/>
                    <a:lstStyle/>
                    <a:p>
                      <a:pPr algn="l"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 ABOVE (+) / BELOW (-) AVG.</a:t>
                      </a:r>
                    </a:p>
                  </a:txBody>
                  <a:tcPr marL="0" marR="0" marT="0" marB="0" anchor="b">
                    <a:lnL>
                      <a:noFill/>
                    </a:lnL>
                    <a:lnR>
                      <a:noFill/>
                    </a:lnR>
                    <a:lnT>
                      <a:noFill/>
                    </a:lnT>
                    <a:lnB>
                      <a:noFill/>
                    </a:lnB>
                  </a:tcPr>
                </a:tc>
                <a:tc>
                  <a:txBody>
                    <a:bodyPr/>
                    <a:lstStyle/>
                    <a:p>
                      <a:pPr algn="ctr" fontAlgn="b"/>
                      <a:r>
                        <a:rPr lang="en-US" sz="1800" b="1" i="0" u="none" strike="noStrike" dirty="0">
                          <a:solidFill>
                            <a:srgbClr val="000000"/>
                          </a:solidFill>
                          <a:effectLst/>
                          <a:latin typeface="Times New Roman" panose="02020603050405020304" pitchFamily="18" charset="0"/>
                          <a:cs typeface="Times New Roman" panose="02020603050405020304" pitchFamily="18" charset="0"/>
                        </a:rPr>
                        <a:t>-12.82%</a:t>
                      </a:r>
                    </a:p>
                  </a:txBody>
                  <a:tcPr marL="0" marR="0" marT="0" marB="0" anchor="b">
                    <a:lnL>
                      <a:noFill/>
                    </a:lnL>
                    <a:lnR>
                      <a:noFill/>
                    </a:lnR>
                    <a:lnT>
                      <a:noFill/>
                    </a:lnT>
                    <a:lnB>
                      <a:noFill/>
                    </a:lnB>
                  </a:tcPr>
                </a:tc>
                <a:tc>
                  <a:txBody>
                    <a:bodyPr/>
                    <a:lstStyle/>
                    <a:p>
                      <a:pPr algn="ctr" fontAlgn="b"/>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a:noFill/>
                    </a:lnL>
                    <a:lnR>
                      <a:noFill/>
                    </a:lnR>
                    <a:lnT>
                      <a:noFill/>
                    </a:lnT>
                    <a:lnB>
                      <a:noFill/>
                    </a:lnB>
                  </a:tcPr>
                </a:tc>
                <a:tc>
                  <a:txBody>
                    <a:bodyPr/>
                    <a:lstStyle/>
                    <a:p>
                      <a:pPr algn="ctr" fontAlgn="b"/>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a:noFill/>
                    </a:lnL>
                    <a:lnR>
                      <a:noFill/>
                    </a:lnR>
                    <a:lnT>
                      <a:noFill/>
                    </a:lnT>
                    <a:lnB>
                      <a:noFill/>
                    </a:lnB>
                  </a:tcPr>
                </a:tc>
                <a:tc>
                  <a:txBody>
                    <a:bodyPr/>
                    <a:lstStyle/>
                    <a:p>
                      <a:pPr algn="l" fontAlgn="b"/>
                      <a:endParaRPr lang="en-US" sz="1800" b="1" i="0" u="none" strike="noStrike" dirty="0">
                        <a:solidFill>
                          <a:srgbClr val="000000"/>
                        </a:solidFill>
                        <a:effectLst/>
                        <a:latin typeface="Times New Roman" panose="02020603050405020304" pitchFamily="18" charset="0"/>
                        <a:cs typeface="Times New Roman" panose="02020603050405020304" pitchFamily="18" charset="0"/>
                      </a:endParaRPr>
                    </a:p>
                  </a:txBody>
                  <a:tcPr marL="0" marR="0" marT="0" marB="0" anchor="b">
                    <a:lnL>
                      <a:noFill/>
                    </a:lnL>
                    <a:lnR>
                      <a:noFill/>
                    </a:lnR>
                    <a:lnT>
                      <a:noFill/>
                    </a:lnT>
                    <a:lnB>
                      <a:noFill/>
                    </a:lnB>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3077636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Tax Rate History</a:t>
            </a:r>
          </a:p>
        </p:txBody>
      </p:sp>
      <p:graphicFrame>
        <p:nvGraphicFramePr>
          <p:cNvPr id="7" name="Content Placeholder 6">
            <a:extLst>
              <a:ext uri="{FF2B5EF4-FFF2-40B4-BE49-F238E27FC236}">
                <a16:creationId xmlns:a16="http://schemas.microsoft.com/office/drawing/2014/main" id="{00000000-0008-0000-0400-000003000000}"/>
              </a:ext>
            </a:extLst>
          </p:cNvPr>
          <p:cNvGraphicFramePr>
            <a:graphicFrameLocks noGrp="1"/>
          </p:cNvGraphicFramePr>
          <p:nvPr>
            <p:ph idx="1"/>
            <p:extLst>
              <p:ext uri="{D42A27DB-BD31-4B8C-83A1-F6EECF244321}">
                <p14:modId xmlns:p14="http://schemas.microsoft.com/office/powerpoint/2010/main" val="4210297665"/>
              </p:ext>
            </p:extLst>
          </p:nvPr>
        </p:nvGraphicFramePr>
        <p:xfrm>
          <a:off x="838200" y="1206500"/>
          <a:ext cx="10515600" cy="5537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6224562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49745" y="0"/>
            <a:ext cx="10504055" cy="692727"/>
          </a:xfrm>
        </p:spPr>
        <p:txBody>
          <a:bodyPr>
            <a:noAutofit/>
          </a:bodyPr>
          <a:lstStyle/>
          <a:p>
            <a:r>
              <a:rPr lang="en-US" b="1" dirty="0">
                <a:latin typeface="Times New Roman" panose="02020603050405020304" pitchFamily="18" charset="0"/>
                <a:cs typeface="Times New Roman" panose="02020603050405020304" pitchFamily="18" charset="0"/>
              </a:rPr>
              <a:t>Levy / Tax Rate History</a:t>
            </a:r>
          </a:p>
        </p:txBody>
      </p:sp>
      <p:pic>
        <p:nvPicPr>
          <p:cNvPr id="4" name="Picture 3">
            <a:extLst>
              <a:ext uri="{FF2B5EF4-FFF2-40B4-BE49-F238E27FC236}">
                <a16:creationId xmlns:a16="http://schemas.microsoft.com/office/drawing/2014/main" id="{FC2AF4D0-A71E-4601-950F-94349915E82D}"/>
              </a:ext>
            </a:extLst>
          </p:cNvPr>
          <p:cNvPicPr>
            <a:picLocks noChangeAspect="1"/>
          </p:cNvPicPr>
          <p:nvPr/>
        </p:nvPicPr>
        <p:blipFill>
          <a:blip r:embed="rId2"/>
          <a:stretch>
            <a:fillRect/>
          </a:stretch>
        </p:blipFill>
        <p:spPr>
          <a:xfrm>
            <a:off x="0" y="797589"/>
            <a:ext cx="12192000" cy="5897821"/>
          </a:xfrm>
          <a:prstGeom prst="rect">
            <a:avLst/>
          </a:prstGeom>
        </p:spPr>
      </p:pic>
    </p:spTree>
    <p:extLst>
      <p:ext uri="{BB962C8B-B14F-4D97-AF65-F5344CB8AC3E}">
        <p14:creationId xmlns:p14="http://schemas.microsoft.com/office/powerpoint/2010/main" val="5095759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986351-6019-4F7E-8FB8-1401D3FE092B}"/>
              </a:ext>
            </a:extLst>
          </p:cNvPr>
          <p:cNvSpPr>
            <a:spLocks noGrp="1"/>
          </p:cNvSpPr>
          <p:nvPr>
            <p:ph type="ctrTitle"/>
          </p:nvPr>
        </p:nvSpPr>
        <p:spPr>
          <a:xfrm>
            <a:off x="1524000" y="300327"/>
            <a:ext cx="9144000" cy="1029710"/>
          </a:xfrm>
        </p:spPr>
        <p:txBody>
          <a:bodyPr>
            <a:normAutofit/>
          </a:bodyPr>
          <a:lstStyle/>
          <a:p>
            <a:r>
              <a:rPr lang="en-US" sz="4400" b="1" dirty="0">
                <a:latin typeface="Times New Roman" panose="02020603050405020304" pitchFamily="18" charset="0"/>
                <a:cs typeface="Times New Roman" panose="02020603050405020304" pitchFamily="18" charset="0"/>
              </a:rPr>
              <a:t>Competitive Metric</a:t>
            </a:r>
          </a:p>
        </p:txBody>
      </p:sp>
      <p:pic>
        <p:nvPicPr>
          <p:cNvPr id="4" name="Picture 3">
            <a:extLst>
              <a:ext uri="{FF2B5EF4-FFF2-40B4-BE49-F238E27FC236}">
                <a16:creationId xmlns:a16="http://schemas.microsoft.com/office/drawing/2014/main" id="{78757750-0A65-4EF5-908F-FDDD7C674E2B}"/>
              </a:ext>
            </a:extLst>
          </p:cNvPr>
          <p:cNvPicPr>
            <a:picLocks noChangeAspect="1"/>
          </p:cNvPicPr>
          <p:nvPr/>
        </p:nvPicPr>
        <p:blipFill>
          <a:blip r:embed="rId2"/>
          <a:stretch>
            <a:fillRect/>
          </a:stretch>
        </p:blipFill>
        <p:spPr>
          <a:xfrm>
            <a:off x="1603189" y="1672937"/>
            <a:ext cx="8985622" cy="4772025"/>
          </a:xfrm>
          <a:prstGeom prst="rect">
            <a:avLst/>
          </a:prstGeom>
        </p:spPr>
      </p:pic>
    </p:spTree>
    <p:extLst>
      <p:ext uri="{BB962C8B-B14F-4D97-AF65-F5344CB8AC3E}">
        <p14:creationId xmlns:p14="http://schemas.microsoft.com/office/powerpoint/2010/main" val="24660068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Public Input / Discussion</a:t>
            </a:r>
          </a:p>
        </p:txBody>
      </p:sp>
      <p:sp>
        <p:nvSpPr>
          <p:cNvPr id="3" name="Content Placeholder 2"/>
          <p:cNvSpPr>
            <a:spLocks noGrp="1"/>
          </p:cNvSpPr>
          <p:nvPr>
            <p:ph idx="1"/>
          </p:nvPr>
        </p:nvSpPr>
        <p:spPr/>
        <p:txBody>
          <a:bodyPr>
            <a:normAutofit lnSpcReduction="10000"/>
          </a:bodyPr>
          <a:lstStyle/>
          <a:p>
            <a:pPr marL="0" indent="0">
              <a:buNone/>
            </a:pPr>
            <a:r>
              <a:rPr lang="en-US" dirty="0"/>
              <a:t>The Minnesota Department of Revenue provides the following guidance regarding tonight’s meeting:</a:t>
            </a:r>
          </a:p>
          <a:p>
            <a:pPr marL="0" indent="0">
              <a:buNone/>
            </a:pPr>
            <a:endParaRPr lang="en-US" sz="1200" dirty="0"/>
          </a:p>
          <a:p>
            <a:pPr marL="0" indent="0">
              <a:buNone/>
            </a:pPr>
            <a:r>
              <a:rPr lang="en-US" sz="1600" u="sng" dirty="0"/>
              <a:t>Final Levy cannot exceed Preliminary Levy</a:t>
            </a:r>
          </a:p>
          <a:p>
            <a:pPr marL="0" indent="0">
              <a:buNone/>
            </a:pPr>
            <a:r>
              <a:rPr lang="en-US" sz="1400" dirty="0"/>
              <a:t>State Statute 275.065 </a:t>
            </a:r>
            <a:r>
              <a:rPr lang="en-US" sz="1400" dirty="0" err="1"/>
              <a:t>Subd</a:t>
            </a:r>
            <a:r>
              <a:rPr lang="en-US" sz="1400" dirty="0"/>
              <a:t>. 6. - Adoption of budget and levy. (a) The property tax levy certified under section 275.07 by a city of any population, county, metropolitan special taxing district, regional library district, or school district must not exceed the proposed levy determined under subdivision 1</a:t>
            </a:r>
          </a:p>
          <a:p>
            <a:pPr marL="0" indent="0">
              <a:buNone/>
            </a:pPr>
            <a:endParaRPr lang="en-US" sz="1200" dirty="0"/>
          </a:p>
          <a:p>
            <a:pPr marL="0" indent="0">
              <a:buNone/>
            </a:pPr>
            <a:r>
              <a:rPr lang="en-US" sz="1600" u="sng" dirty="0"/>
              <a:t>Discuss budget and proposed property tax</a:t>
            </a:r>
          </a:p>
          <a:p>
            <a:pPr marL="0" indent="0">
              <a:buNone/>
            </a:pPr>
            <a:r>
              <a:rPr lang="en-US" sz="1400" dirty="0"/>
              <a:t>The proposed property tax levy for the taxes payable year 2022 and the proposed budget for the taxes payable year 2022, must be discussed at the public meeting.</a:t>
            </a:r>
          </a:p>
          <a:p>
            <a:pPr marL="0" indent="0">
              <a:buNone/>
            </a:pPr>
            <a:endParaRPr lang="en-US" sz="1200" dirty="0"/>
          </a:p>
          <a:p>
            <a:pPr marL="0" indent="0">
              <a:buNone/>
            </a:pPr>
            <a:r>
              <a:rPr lang="en-US" sz="1600" u="sng" dirty="0"/>
              <a:t>Public comment and questions</a:t>
            </a:r>
          </a:p>
          <a:p>
            <a:pPr marL="0" indent="0">
              <a:buNone/>
            </a:pPr>
            <a:r>
              <a:rPr lang="en-US" sz="1400" dirty="0"/>
              <a:t>The public must be given a reasonable amount of time to comment on the proposed property tax levy and budget and to ask questions. Robert’s Rules of Order may be used to govern the conduct of the meeting.</a:t>
            </a:r>
          </a:p>
        </p:txBody>
      </p:sp>
    </p:spTree>
    <p:extLst>
      <p:ext uri="{BB962C8B-B14F-4D97-AF65-F5344CB8AC3E}">
        <p14:creationId xmlns:p14="http://schemas.microsoft.com/office/powerpoint/2010/main" val="20757389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Fiscal Management</a:t>
            </a:r>
          </a:p>
        </p:txBody>
      </p:sp>
      <p:sp>
        <p:nvSpPr>
          <p:cNvPr id="3" name="Content Placeholder 2"/>
          <p:cNvSpPr>
            <a:spLocks noGrp="1"/>
          </p:cNvSpPr>
          <p:nvPr>
            <p:ph idx="1"/>
          </p:nvPr>
        </p:nvSpPr>
        <p:spPr/>
        <p:txBody>
          <a:bodyPr>
            <a:normAutofit/>
          </a:bodyPr>
          <a:lstStyle/>
          <a:p>
            <a:r>
              <a:rPr lang="en-US" dirty="0">
                <a:latin typeface="Times New Roman" panose="02020603050405020304" pitchFamily="18" charset="0"/>
                <a:cs typeface="Times New Roman" panose="02020603050405020304" pitchFamily="18" charset="0"/>
              </a:rPr>
              <a:t>Manage Components of Municipal Budget</a:t>
            </a:r>
          </a:p>
          <a:p>
            <a:r>
              <a:rPr lang="en-US" dirty="0">
                <a:latin typeface="Times New Roman" panose="02020603050405020304" pitchFamily="18" charset="0"/>
                <a:cs typeface="Times New Roman" panose="02020603050405020304" pitchFamily="18" charset="0"/>
              </a:rPr>
              <a:t>Consider Associated Timelines</a:t>
            </a: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endParaRPr lang="en-US" dirty="0">
              <a:latin typeface="Times New Roman" panose="02020603050405020304" pitchFamily="18" charset="0"/>
              <a:cs typeface="Times New Roman" panose="02020603050405020304" pitchFamily="18" charset="0"/>
            </a:endParaRPr>
          </a:p>
          <a:p>
            <a:r>
              <a:rPr lang="en-US" dirty="0">
                <a:latin typeface="Times New Roman" panose="02020603050405020304" pitchFamily="18" charset="0"/>
                <a:cs typeface="Times New Roman" panose="02020603050405020304" pitchFamily="18" charset="0"/>
              </a:rPr>
              <a:t>Small &amp; Steady Increases/Decreases in Levy/Tax Rate Over Time</a:t>
            </a:r>
          </a:p>
        </p:txBody>
      </p:sp>
    </p:spTree>
    <p:extLst>
      <p:ext uri="{BB962C8B-B14F-4D97-AF65-F5344CB8AC3E}">
        <p14:creationId xmlns:p14="http://schemas.microsoft.com/office/powerpoint/2010/main" val="21519129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Property Tax Calculation</a:t>
            </a:r>
          </a:p>
        </p:txBody>
      </p:sp>
      <p:sp>
        <p:nvSpPr>
          <p:cNvPr id="3" name="Content Placeholder 2"/>
          <p:cNvSpPr>
            <a:spLocks noGrp="1"/>
          </p:cNvSpPr>
          <p:nvPr>
            <p:ph idx="1"/>
          </p:nvPr>
        </p:nvSpPr>
        <p:spPr>
          <a:xfrm>
            <a:off x="838200" y="1610686"/>
            <a:ext cx="10515600" cy="5100507"/>
          </a:xfrm>
        </p:spPr>
        <p:txBody>
          <a:bodyPr>
            <a:normAutofit/>
          </a:bodyPr>
          <a:lstStyle/>
          <a:p>
            <a:pPr>
              <a:lnSpc>
                <a:spcPct val="110000"/>
              </a:lnSpc>
            </a:pPr>
            <a:r>
              <a:rPr lang="en-US" sz="2400" dirty="0"/>
              <a:t>Why Tax Rate Is More Important Than Levy Amount</a:t>
            </a:r>
          </a:p>
          <a:p>
            <a:pPr>
              <a:lnSpc>
                <a:spcPct val="110000"/>
              </a:lnSpc>
            </a:pPr>
            <a:r>
              <a:rPr lang="en-US" sz="2400" dirty="0"/>
              <a:t>Levy Will Always Go Up Over Time</a:t>
            </a:r>
          </a:p>
          <a:p>
            <a:pPr>
              <a:lnSpc>
                <a:spcPct val="110000"/>
              </a:lnSpc>
            </a:pPr>
            <a:endParaRPr lang="en-US" sz="2400" dirty="0"/>
          </a:p>
          <a:p>
            <a:pPr>
              <a:lnSpc>
                <a:spcPct val="110000"/>
              </a:lnSpc>
            </a:pPr>
            <a:r>
              <a:rPr lang="en-US" sz="2400" dirty="0"/>
              <a:t>Tax Rate Provides Better Comparison Between Cities And Years</a:t>
            </a:r>
          </a:p>
          <a:p>
            <a:pPr>
              <a:lnSpc>
                <a:spcPct val="110000"/>
              </a:lnSpc>
            </a:pPr>
            <a:endParaRPr lang="en-US" sz="2400" dirty="0"/>
          </a:p>
          <a:p>
            <a:pPr>
              <a:lnSpc>
                <a:spcPct val="110000"/>
              </a:lnSpc>
            </a:pPr>
            <a:r>
              <a:rPr lang="en-US" sz="2400" dirty="0"/>
              <a:t>Tax Rate = Levy / Tax Capacity (Adjusted Market Value)</a:t>
            </a:r>
          </a:p>
          <a:p>
            <a:pPr>
              <a:lnSpc>
                <a:spcPct val="110000"/>
              </a:lnSpc>
            </a:pPr>
            <a:r>
              <a:rPr lang="en-US" sz="2400" dirty="0"/>
              <a:t>Property Value X Tax Rate = Property Taxes</a:t>
            </a:r>
          </a:p>
          <a:p>
            <a:pPr>
              <a:lnSpc>
                <a:spcPct val="110000"/>
              </a:lnSpc>
            </a:pPr>
            <a:endParaRPr lang="en-US" sz="1800" dirty="0"/>
          </a:p>
          <a:p>
            <a:pPr>
              <a:lnSpc>
                <a:spcPct val="110000"/>
              </a:lnSpc>
            </a:pPr>
            <a:r>
              <a:rPr lang="en-US" sz="1800" dirty="0"/>
              <a:t>Property owners can appeal the assessed value of their property at the annual Local (April) or County (June) Board of Equalization Meeting.  Appeals affect the coming tax year, not current tax year.</a:t>
            </a:r>
          </a:p>
          <a:p>
            <a:endParaRPr lang="en-US" dirty="0"/>
          </a:p>
          <a:p>
            <a:endParaRPr lang="en-US" dirty="0"/>
          </a:p>
        </p:txBody>
      </p:sp>
    </p:spTree>
    <p:extLst>
      <p:ext uri="{BB962C8B-B14F-4D97-AF65-F5344CB8AC3E}">
        <p14:creationId xmlns:p14="http://schemas.microsoft.com/office/powerpoint/2010/main" val="11762472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790D5458-404C-4C35-8C0B-A15E9082883A}"/>
              </a:ext>
            </a:extLst>
          </p:cNvPr>
          <p:cNvSpPr txBox="1"/>
          <p:nvPr/>
        </p:nvSpPr>
        <p:spPr>
          <a:xfrm>
            <a:off x="9957732" y="1384183"/>
            <a:ext cx="1880387"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TMV=EMV Less Exclusions</a:t>
            </a:r>
          </a:p>
        </p:txBody>
      </p:sp>
      <p:sp>
        <p:nvSpPr>
          <p:cNvPr id="17" name="TextBox 16">
            <a:extLst>
              <a:ext uri="{FF2B5EF4-FFF2-40B4-BE49-F238E27FC236}">
                <a16:creationId xmlns:a16="http://schemas.microsoft.com/office/drawing/2014/main" id="{7C2CCAAA-B532-4A8E-BADE-CE4DF70CFDE4}"/>
              </a:ext>
            </a:extLst>
          </p:cNvPr>
          <p:cNvSpPr txBox="1"/>
          <p:nvPr/>
        </p:nvSpPr>
        <p:spPr>
          <a:xfrm>
            <a:off x="9986764" y="2466272"/>
            <a:ext cx="1851355"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dirty="0"/>
              <a:t>Total Amount Originally Proposed</a:t>
            </a:r>
          </a:p>
          <a:p>
            <a:r>
              <a:rPr lang="en-US" sz="1200" dirty="0"/>
              <a:t>by Taxing Jurisdictions (September)</a:t>
            </a:r>
          </a:p>
        </p:txBody>
      </p:sp>
      <p:sp>
        <p:nvSpPr>
          <p:cNvPr id="20" name="TextBox 19">
            <a:extLst>
              <a:ext uri="{FF2B5EF4-FFF2-40B4-BE49-F238E27FC236}">
                <a16:creationId xmlns:a16="http://schemas.microsoft.com/office/drawing/2014/main" id="{CB1EB5FA-BB10-4B30-9335-D0D7C53BD063}"/>
              </a:ext>
            </a:extLst>
          </p:cNvPr>
          <p:cNvSpPr txBox="1"/>
          <p:nvPr/>
        </p:nvSpPr>
        <p:spPr>
          <a:xfrm>
            <a:off x="9986764" y="3429000"/>
            <a:ext cx="1851355" cy="830997"/>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dirty="0"/>
              <a:t>Total Amount After Final Adoption</a:t>
            </a:r>
          </a:p>
          <a:p>
            <a:r>
              <a:rPr lang="en-US" sz="1200" dirty="0"/>
              <a:t>By Taxing Jurisdictions (December)</a:t>
            </a:r>
          </a:p>
        </p:txBody>
      </p:sp>
      <p:sp>
        <p:nvSpPr>
          <p:cNvPr id="23" name="TextBox 22">
            <a:extLst>
              <a:ext uri="{FF2B5EF4-FFF2-40B4-BE49-F238E27FC236}">
                <a16:creationId xmlns:a16="http://schemas.microsoft.com/office/drawing/2014/main" id="{362BF488-4DD9-43E9-9D01-344C830EEBB7}"/>
              </a:ext>
            </a:extLst>
          </p:cNvPr>
          <p:cNvSpPr txBox="1"/>
          <p:nvPr/>
        </p:nvSpPr>
        <p:spPr>
          <a:xfrm>
            <a:off x="37455" y="6489437"/>
            <a:ext cx="2283317"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9.A/B. School District Tax Amount</a:t>
            </a:r>
          </a:p>
        </p:txBody>
      </p:sp>
      <p:sp>
        <p:nvSpPr>
          <p:cNvPr id="26" name="TextBox 25">
            <a:extLst>
              <a:ext uri="{FF2B5EF4-FFF2-40B4-BE49-F238E27FC236}">
                <a16:creationId xmlns:a16="http://schemas.microsoft.com/office/drawing/2014/main" id="{AE95CC22-B14B-45B7-8CAF-397216F3082A}"/>
              </a:ext>
            </a:extLst>
          </p:cNvPr>
          <p:cNvSpPr txBox="1"/>
          <p:nvPr/>
        </p:nvSpPr>
        <p:spPr>
          <a:xfrm>
            <a:off x="168774" y="6129387"/>
            <a:ext cx="1352806"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7. City Tax Amount</a:t>
            </a:r>
          </a:p>
        </p:txBody>
      </p:sp>
      <p:sp>
        <p:nvSpPr>
          <p:cNvPr id="29" name="TextBox 28">
            <a:extLst>
              <a:ext uri="{FF2B5EF4-FFF2-40B4-BE49-F238E27FC236}">
                <a16:creationId xmlns:a16="http://schemas.microsoft.com/office/drawing/2014/main" id="{904AC203-4CEF-41BC-A5F8-4C55A7C88137}"/>
              </a:ext>
            </a:extLst>
          </p:cNvPr>
          <p:cNvSpPr txBox="1"/>
          <p:nvPr/>
        </p:nvSpPr>
        <p:spPr>
          <a:xfrm>
            <a:off x="168774" y="5677773"/>
            <a:ext cx="1558183" cy="276999"/>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6. County Tax Amount</a:t>
            </a:r>
          </a:p>
        </p:txBody>
      </p:sp>
      <p:sp>
        <p:nvSpPr>
          <p:cNvPr id="32" name="TextBox 31">
            <a:extLst>
              <a:ext uri="{FF2B5EF4-FFF2-40B4-BE49-F238E27FC236}">
                <a16:creationId xmlns:a16="http://schemas.microsoft.com/office/drawing/2014/main" id="{242C4F05-F213-4764-90D0-B95AB70BF81A}"/>
              </a:ext>
            </a:extLst>
          </p:cNvPr>
          <p:cNvSpPr txBox="1"/>
          <p:nvPr/>
        </p:nvSpPr>
        <p:spPr>
          <a:xfrm>
            <a:off x="10010824" y="4391728"/>
            <a:ext cx="1827295" cy="461665"/>
          </a:xfrm>
          <a:prstGeom prst="rect">
            <a:avLst/>
          </a:prstGeom>
        </p:spPr>
        <p:style>
          <a:lnRef idx="2">
            <a:schemeClr val="dk1"/>
          </a:lnRef>
          <a:fillRef idx="1">
            <a:schemeClr val="lt1"/>
          </a:fillRef>
          <a:effectRef idx="0">
            <a:schemeClr val="dk1"/>
          </a:effectRef>
          <a:fontRef idx="minor">
            <a:schemeClr val="dk1"/>
          </a:fontRef>
        </p:style>
        <p:txBody>
          <a:bodyPr wrap="none" rtlCol="0">
            <a:spAutoFit/>
          </a:bodyPr>
          <a:lstStyle/>
          <a:p>
            <a:r>
              <a:rPr lang="en-US" sz="1200" dirty="0"/>
              <a:t>10. East Central Regional</a:t>
            </a:r>
          </a:p>
          <a:p>
            <a:r>
              <a:rPr lang="en-US" sz="1200" dirty="0"/>
              <a:t>Development Commission</a:t>
            </a:r>
          </a:p>
        </p:txBody>
      </p:sp>
      <p:pic>
        <p:nvPicPr>
          <p:cNvPr id="40" name="Content Placeholder 39">
            <a:extLst>
              <a:ext uri="{FF2B5EF4-FFF2-40B4-BE49-F238E27FC236}">
                <a16:creationId xmlns:a16="http://schemas.microsoft.com/office/drawing/2014/main" id="{0E815A5C-8F50-4D61-9F1D-4139406F257A}"/>
              </a:ext>
            </a:extLst>
          </p:cNvPr>
          <p:cNvPicPr>
            <a:picLocks noGrp="1" noChangeAspect="1"/>
          </p:cNvPicPr>
          <p:nvPr>
            <p:ph idx="1"/>
          </p:nvPr>
        </p:nvPicPr>
        <p:blipFill>
          <a:blip r:embed="rId2"/>
          <a:stretch>
            <a:fillRect/>
          </a:stretch>
        </p:blipFill>
        <p:spPr>
          <a:xfrm>
            <a:off x="2338836" y="-60730"/>
            <a:ext cx="7592410" cy="6979460"/>
          </a:xfrm>
          <a:prstGeom prst="rect">
            <a:avLst/>
          </a:prstGeom>
        </p:spPr>
      </p:pic>
      <p:sp>
        <p:nvSpPr>
          <p:cNvPr id="10" name="TextBox 9">
            <a:extLst>
              <a:ext uri="{FF2B5EF4-FFF2-40B4-BE49-F238E27FC236}">
                <a16:creationId xmlns:a16="http://schemas.microsoft.com/office/drawing/2014/main" id="{3A1CDE96-0D0D-497A-B4DA-F35BC6913703}"/>
              </a:ext>
            </a:extLst>
          </p:cNvPr>
          <p:cNvSpPr txBox="1"/>
          <p:nvPr/>
        </p:nvSpPr>
        <p:spPr>
          <a:xfrm>
            <a:off x="9957732" y="251670"/>
            <a:ext cx="1957177" cy="64633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en-US" sz="1200" dirty="0"/>
              <a:t>Value Determined by County Assessor, 90-105% of Fair Market Value by Statute</a:t>
            </a:r>
          </a:p>
        </p:txBody>
      </p:sp>
      <p:cxnSp>
        <p:nvCxnSpPr>
          <p:cNvPr id="12" name="Straight Arrow Connector 11">
            <a:extLst>
              <a:ext uri="{FF2B5EF4-FFF2-40B4-BE49-F238E27FC236}">
                <a16:creationId xmlns:a16="http://schemas.microsoft.com/office/drawing/2014/main" id="{DC276B68-1977-469D-BDEC-5F114E4A442A}"/>
              </a:ext>
            </a:extLst>
          </p:cNvPr>
          <p:cNvCxnSpPr>
            <a:cxnSpLocks/>
            <a:stCxn id="10" idx="1"/>
          </p:cNvCxnSpPr>
          <p:nvPr/>
        </p:nvCxnSpPr>
        <p:spPr>
          <a:xfrm flipH="1">
            <a:off x="9739620" y="574836"/>
            <a:ext cx="218112" cy="213729"/>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99BA9EDA-2D74-4676-A005-F2969ECC732D}"/>
              </a:ext>
            </a:extLst>
          </p:cNvPr>
          <p:cNvCxnSpPr>
            <a:stCxn id="14" idx="1"/>
          </p:cNvCxnSpPr>
          <p:nvPr/>
        </p:nvCxnSpPr>
        <p:spPr>
          <a:xfrm flipH="1" flipV="1">
            <a:off x="9739620" y="1363401"/>
            <a:ext cx="218112" cy="159282"/>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19" name="Straight Arrow Connector 18">
            <a:extLst>
              <a:ext uri="{FF2B5EF4-FFF2-40B4-BE49-F238E27FC236}">
                <a16:creationId xmlns:a16="http://schemas.microsoft.com/office/drawing/2014/main" id="{ABC8ABA2-8E44-438E-AE5B-FB411EF7E80C}"/>
              </a:ext>
            </a:extLst>
          </p:cNvPr>
          <p:cNvCxnSpPr>
            <a:cxnSpLocks/>
            <a:stCxn id="17" idx="1"/>
          </p:cNvCxnSpPr>
          <p:nvPr/>
        </p:nvCxnSpPr>
        <p:spPr>
          <a:xfrm flipH="1" flipV="1">
            <a:off x="9662234" y="2618307"/>
            <a:ext cx="324530" cy="263464"/>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2" name="Straight Arrow Connector 21">
            <a:extLst>
              <a:ext uri="{FF2B5EF4-FFF2-40B4-BE49-F238E27FC236}">
                <a16:creationId xmlns:a16="http://schemas.microsoft.com/office/drawing/2014/main" id="{CE383F06-5253-47A7-8DE3-A2FEC6ACDC3E}"/>
              </a:ext>
            </a:extLst>
          </p:cNvPr>
          <p:cNvCxnSpPr>
            <a:cxnSpLocks/>
            <a:stCxn id="20" idx="1"/>
          </p:cNvCxnSpPr>
          <p:nvPr/>
        </p:nvCxnSpPr>
        <p:spPr>
          <a:xfrm flipH="1" flipV="1">
            <a:off x="9691266" y="3528789"/>
            <a:ext cx="295498" cy="31571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4" name="Straight Arrow Connector 33">
            <a:extLst>
              <a:ext uri="{FF2B5EF4-FFF2-40B4-BE49-F238E27FC236}">
                <a16:creationId xmlns:a16="http://schemas.microsoft.com/office/drawing/2014/main" id="{31BD12EC-FA00-4339-A273-1A1DE6BD2E8C}"/>
              </a:ext>
            </a:extLst>
          </p:cNvPr>
          <p:cNvCxnSpPr>
            <a:cxnSpLocks/>
            <a:stCxn id="32" idx="1"/>
          </p:cNvCxnSpPr>
          <p:nvPr/>
        </p:nvCxnSpPr>
        <p:spPr>
          <a:xfrm flipH="1" flipV="1">
            <a:off x="9568873" y="4544291"/>
            <a:ext cx="441951" cy="7827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31" name="Straight Arrow Connector 30">
            <a:extLst>
              <a:ext uri="{FF2B5EF4-FFF2-40B4-BE49-F238E27FC236}">
                <a16:creationId xmlns:a16="http://schemas.microsoft.com/office/drawing/2014/main" id="{B642D1EF-2A13-4F87-82F5-2D36B0DE450E}"/>
              </a:ext>
            </a:extLst>
          </p:cNvPr>
          <p:cNvCxnSpPr>
            <a:stCxn id="29" idx="3"/>
          </p:cNvCxnSpPr>
          <p:nvPr/>
        </p:nvCxnSpPr>
        <p:spPr>
          <a:xfrm>
            <a:off x="1726957" y="5816273"/>
            <a:ext cx="1168239" cy="263741"/>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8" name="Straight Arrow Connector 27">
            <a:extLst>
              <a:ext uri="{FF2B5EF4-FFF2-40B4-BE49-F238E27FC236}">
                <a16:creationId xmlns:a16="http://schemas.microsoft.com/office/drawing/2014/main" id="{B08D3860-6A3B-4531-AE13-B909526937B5}"/>
              </a:ext>
            </a:extLst>
          </p:cNvPr>
          <p:cNvCxnSpPr>
            <a:cxnSpLocks/>
            <a:stCxn id="26" idx="3"/>
          </p:cNvCxnSpPr>
          <p:nvPr/>
        </p:nvCxnSpPr>
        <p:spPr>
          <a:xfrm>
            <a:off x="1521580" y="6267887"/>
            <a:ext cx="1204842" cy="46180"/>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cxnSp>
        <p:nvCxnSpPr>
          <p:cNvPr id="25" name="Straight Arrow Connector 24">
            <a:extLst>
              <a:ext uri="{FF2B5EF4-FFF2-40B4-BE49-F238E27FC236}">
                <a16:creationId xmlns:a16="http://schemas.microsoft.com/office/drawing/2014/main" id="{4AD8282A-0174-413A-AD14-2CB6D5F84593}"/>
              </a:ext>
            </a:extLst>
          </p:cNvPr>
          <p:cNvCxnSpPr>
            <a:cxnSpLocks/>
            <a:stCxn id="23" idx="3"/>
          </p:cNvCxnSpPr>
          <p:nvPr/>
        </p:nvCxnSpPr>
        <p:spPr>
          <a:xfrm>
            <a:off x="2320772" y="6627937"/>
            <a:ext cx="1026435" cy="32923"/>
          </a:xfrm>
          <a:prstGeom prst="straightConnector1">
            <a:avLst/>
          </a:prstGeom>
          <a:ln>
            <a:tailEnd type="triangle"/>
          </a:ln>
        </p:spPr>
        <p:style>
          <a:lnRef idx="1">
            <a:schemeClr val="dk1"/>
          </a:lnRef>
          <a:fillRef idx="0">
            <a:schemeClr val="dk1"/>
          </a:fillRef>
          <a:effectRef idx="0">
            <a:schemeClr val="dk1"/>
          </a:effectRef>
          <a:fontRef idx="minor">
            <a:schemeClr val="tx1"/>
          </a:fontRef>
        </p:style>
      </p:cxnSp>
      <p:sp>
        <p:nvSpPr>
          <p:cNvPr id="2" name="Rectangle 1">
            <a:extLst>
              <a:ext uri="{FF2B5EF4-FFF2-40B4-BE49-F238E27FC236}">
                <a16:creationId xmlns:a16="http://schemas.microsoft.com/office/drawing/2014/main" id="{B40E921E-046D-4BAF-A8E1-FA70D6C0E696}"/>
              </a:ext>
            </a:extLst>
          </p:cNvPr>
          <p:cNvSpPr/>
          <p:nvPr/>
        </p:nvSpPr>
        <p:spPr>
          <a:xfrm>
            <a:off x="2961314" y="1661182"/>
            <a:ext cx="1166069" cy="21795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 name="Rectangle 2">
            <a:extLst>
              <a:ext uri="{FF2B5EF4-FFF2-40B4-BE49-F238E27FC236}">
                <a16:creationId xmlns:a16="http://schemas.microsoft.com/office/drawing/2014/main" id="{23297105-81AE-4CFE-AEA7-B739E14EBF29}"/>
              </a:ext>
            </a:extLst>
          </p:cNvPr>
          <p:cNvSpPr/>
          <p:nvPr/>
        </p:nvSpPr>
        <p:spPr>
          <a:xfrm>
            <a:off x="3402725" y="3844499"/>
            <a:ext cx="1823616" cy="21795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CB2E30E-D51F-41BC-8915-888EC48F39AA}"/>
              </a:ext>
            </a:extLst>
          </p:cNvPr>
          <p:cNvSpPr/>
          <p:nvPr/>
        </p:nvSpPr>
        <p:spPr>
          <a:xfrm>
            <a:off x="3706612" y="2555389"/>
            <a:ext cx="521439" cy="125835"/>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5E6A4F07-D9EA-440B-99AF-189963F10B58}"/>
              </a:ext>
            </a:extLst>
          </p:cNvPr>
          <p:cNvSpPr/>
          <p:nvPr/>
        </p:nvSpPr>
        <p:spPr>
          <a:xfrm>
            <a:off x="3347207" y="1023457"/>
            <a:ext cx="1057013" cy="217952"/>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50102F84-CBF3-4410-BFF4-989A15A965BB}"/>
              </a:ext>
            </a:extLst>
          </p:cNvPr>
          <p:cNvSpPr/>
          <p:nvPr/>
        </p:nvSpPr>
        <p:spPr>
          <a:xfrm>
            <a:off x="2650921" y="3020037"/>
            <a:ext cx="3347207" cy="263741"/>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5635063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latin typeface="Times New Roman" panose="02020603050405020304" pitchFamily="18" charset="0"/>
                <a:cs typeface="Times New Roman" panose="02020603050405020304" pitchFamily="18" charset="0"/>
              </a:rPr>
              <a:t>Components of Municipal Budget</a:t>
            </a:r>
          </a:p>
        </p:txBody>
      </p:sp>
      <p:sp>
        <p:nvSpPr>
          <p:cNvPr id="4" name="Content Placeholder 2"/>
          <p:cNvSpPr txBox="1">
            <a:spLocks/>
          </p:cNvSpPr>
          <p:nvPr/>
        </p:nvSpPr>
        <p:spPr>
          <a:xfrm>
            <a:off x="3468913" y="1912711"/>
            <a:ext cx="8476343" cy="43513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spcAft>
                <a:spcPts val="3000"/>
              </a:spcAft>
            </a:pPr>
            <a:endParaRPr lang="en-US" dirty="0"/>
          </a:p>
        </p:txBody>
      </p:sp>
      <p:graphicFrame>
        <p:nvGraphicFramePr>
          <p:cNvPr id="7" name="Table 6"/>
          <p:cNvGraphicFramePr>
            <a:graphicFrameLocks noGrp="1"/>
          </p:cNvGraphicFramePr>
          <p:nvPr>
            <p:extLst>
              <p:ext uri="{D42A27DB-BD31-4B8C-83A1-F6EECF244321}">
                <p14:modId xmlns:p14="http://schemas.microsoft.com/office/powerpoint/2010/main" val="1596750948"/>
              </p:ext>
            </p:extLst>
          </p:nvPr>
        </p:nvGraphicFramePr>
        <p:xfrm>
          <a:off x="218485" y="1577946"/>
          <a:ext cx="11973514" cy="3830076"/>
        </p:xfrm>
        <a:graphic>
          <a:graphicData uri="http://schemas.openxmlformats.org/drawingml/2006/table">
            <a:tbl>
              <a:tblPr/>
              <a:tblGrid>
                <a:gridCol w="3478199">
                  <a:extLst>
                    <a:ext uri="{9D8B030D-6E8A-4147-A177-3AD203B41FA5}">
                      <a16:colId xmlns:a16="http://schemas.microsoft.com/office/drawing/2014/main" val="20000"/>
                    </a:ext>
                  </a:extLst>
                </a:gridCol>
                <a:gridCol w="2158234">
                  <a:extLst>
                    <a:ext uri="{9D8B030D-6E8A-4147-A177-3AD203B41FA5}">
                      <a16:colId xmlns:a16="http://schemas.microsoft.com/office/drawing/2014/main" val="20001"/>
                    </a:ext>
                  </a:extLst>
                </a:gridCol>
                <a:gridCol w="3052810">
                  <a:extLst>
                    <a:ext uri="{9D8B030D-6E8A-4147-A177-3AD203B41FA5}">
                      <a16:colId xmlns:a16="http://schemas.microsoft.com/office/drawing/2014/main" val="20002"/>
                    </a:ext>
                  </a:extLst>
                </a:gridCol>
                <a:gridCol w="3284271">
                  <a:extLst>
                    <a:ext uri="{9D8B030D-6E8A-4147-A177-3AD203B41FA5}">
                      <a16:colId xmlns:a16="http://schemas.microsoft.com/office/drawing/2014/main" val="20003"/>
                    </a:ext>
                  </a:extLst>
                </a:gridCol>
              </a:tblGrid>
              <a:tr h="638346">
                <a:tc>
                  <a:txBody>
                    <a:bodyPr/>
                    <a:lstStyle/>
                    <a:p>
                      <a:pPr algn="l" fontAlgn="b"/>
                      <a:r>
                        <a:rPr lang="en-US" sz="2000" b="0" i="0" u="sng" strike="noStrike" dirty="0">
                          <a:solidFill>
                            <a:srgbClr val="000000"/>
                          </a:solidFill>
                          <a:effectLst/>
                          <a:latin typeface="Times New Roman" panose="02020603050405020304" pitchFamily="18" charset="0"/>
                          <a:cs typeface="Times New Roman" panose="02020603050405020304" pitchFamily="18" charset="0"/>
                        </a:rPr>
                        <a:t>Category</a:t>
                      </a:r>
                    </a:p>
                  </a:txBody>
                  <a:tcPr marL="9525" marR="9525" marT="9525" marB="0" anchor="b">
                    <a:lnL>
                      <a:noFill/>
                    </a:lnL>
                    <a:lnR>
                      <a:noFill/>
                    </a:lnR>
                    <a:lnT>
                      <a:noFill/>
                    </a:lnT>
                    <a:lnB>
                      <a:noFill/>
                    </a:lnB>
                  </a:tcPr>
                </a:tc>
                <a:tc>
                  <a:txBody>
                    <a:bodyPr/>
                    <a:lstStyle/>
                    <a:p>
                      <a:pPr algn="l" fontAlgn="b"/>
                      <a:r>
                        <a:rPr lang="en-US" sz="2000" b="0" i="0" u="sng" strike="noStrike" dirty="0">
                          <a:solidFill>
                            <a:srgbClr val="000000"/>
                          </a:solidFill>
                          <a:effectLst/>
                          <a:latin typeface="Times New Roman" panose="02020603050405020304" pitchFamily="18" charset="0"/>
                          <a:cs typeface="Times New Roman" panose="02020603050405020304" pitchFamily="18" charset="0"/>
                        </a:rPr>
                        <a:t>Revenue</a:t>
                      </a:r>
                    </a:p>
                  </a:txBody>
                  <a:tcPr marL="9525" marR="9525" marT="9525" marB="0" anchor="b">
                    <a:lnL>
                      <a:noFill/>
                    </a:lnL>
                    <a:lnR>
                      <a:noFill/>
                    </a:lnR>
                    <a:lnT>
                      <a:noFill/>
                    </a:lnT>
                    <a:lnB>
                      <a:noFill/>
                    </a:lnB>
                  </a:tcPr>
                </a:tc>
                <a:tc>
                  <a:txBody>
                    <a:bodyPr/>
                    <a:lstStyle/>
                    <a:p>
                      <a:pPr algn="l" fontAlgn="b"/>
                      <a:r>
                        <a:rPr lang="en-US" sz="2000" b="0" i="0" u="sng" strike="noStrike" dirty="0">
                          <a:solidFill>
                            <a:srgbClr val="000000"/>
                          </a:solidFill>
                          <a:effectLst/>
                          <a:latin typeface="Times New Roman" panose="02020603050405020304" pitchFamily="18" charset="0"/>
                          <a:cs typeface="Times New Roman" panose="02020603050405020304" pitchFamily="18" charset="0"/>
                        </a:rPr>
                        <a:t>Expense</a:t>
                      </a:r>
                    </a:p>
                  </a:txBody>
                  <a:tcPr marL="9525" marR="9525" marT="9525" marB="0" anchor="b">
                    <a:lnL>
                      <a:noFill/>
                    </a:lnL>
                    <a:lnR>
                      <a:noFill/>
                    </a:lnR>
                    <a:lnT>
                      <a:noFill/>
                    </a:lnT>
                    <a:lnB>
                      <a:noFill/>
                    </a:lnB>
                  </a:tcPr>
                </a:tc>
                <a:tc>
                  <a:txBody>
                    <a:bodyPr/>
                    <a:lstStyle/>
                    <a:p>
                      <a:pPr algn="l" fontAlgn="b"/>
                      <a:r>
                        <a:rPr lang="en-US" sz="2000" b="0" i="0" u="sng" strike="noStrike" dirty="0">
                          <a:solidFill>
                            <a:srgbClr val="000000"/>
                          </a:solidFill>
                          <a:effectLst/>
                          <a:latin typeface="Times New Roman" panose="02020603050405020304" pitchFamily="18" charset="0"/>
                          <a:cs typeface="Times New Roman" panose="02020603050405020304" pitchFamily="18" charset="0"/>
                        </a:rPr>
                        <a:t>Competency</a:t>
                      </a:r>
                    </a:p>
                  </a:txBody>
                  <a:tcPr marL="9525" marR="9525" marT="9525" marB="0" anchor="b">
                    <a:lnL>
                      <a:noFill/>
                    </a:lnL>
                    <a:lnR>
                      <a:noFill/>
                    </a:lnR>
                    <a:lnT>
                      <a:noFill/>
                    </a:lnT>
                    <a:lnB>
                      <a:noFill/>
                    </a:lnB>
                  </a:tcPr>
                </a:tc>
                <a:extLst>
                  <a:ext uri="{0D108BD9-81ED-4DB2-BD59-A6C34878D82A}">
                    <a16:rowId xmlns:a16="http://schemas.microsoft.com/office/drawing/2014/main" val="10000"/>
                  </a:ext>
                </a:extLst>
              </a:tr>
              <a:tr h="638346">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Operating Rev/Exp</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GF Levy / Rates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3-5 yr Avg., 6m Actual</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All - Easy But Not Assured</a:t>
                      </a:r>
                    </a:p>
                  </a:txBody>
                  <a:tcPr marL="9525" marR="9525" marT="9525" marB="0" anchor="b">
                    <a:lnL>
                      <a:noFill/>
                    </a:lnL>
                    <a:lnR>
                      <a:noFill/>
                    </a:lnR>
                    <a:lnT>
                      <a:noFill/>
                    </a:lnT>
                    <a:lnB>
                      <a:noFill/>
                    </a:lnB>
                  </a:tcPr>
                </a:tc>
                <a:extLst>
                  <a:ext uri="{0D108BD9-81ED-4DB2-BD59-A6C34878D82A}">
                    <a16:rowId xmlns:a16="http://schemas.microsoft.com/office/drawing/2014/main" val="10001"/>
                  </a:ext>
                </a:extLst>
              </a:tr>
              <a:tr h="638346">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Intergovernmental Rev/Exp</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LGA / Grants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Regulations / Legislation</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All - Legal Requirement</a:t>
                      </a:r>
                    </a:p>
                  </a:txBody>
                  <a:tcPr marL="9525" marR="9525" marT="9525" marB="0" anchor="b">
                    <a:lnL>
                      <a:noFill/>
                    </a:lnL>
                    <a:lnR>
                      <a:noFill/>
                    </a:lnR>
                    <a:lnT>
                      <a:noFill/>
                    </a:lnT>
                    <a:lnB>
                      <a:noFill/>
                    </a:lnB>
                  </a:tcPr>
                </a:tc>
                <a:extLst>
                  <a:ext uri="{0D108BD9-81ED-4DB2-BD59-A6C34878D82A}">
                    <a16:rowId xmlns:a16="http://schemas.microsoft.com/office/drawing/2014/main" val="10002"/>
                  </a:ext>
                </a:extLst>
              </a:tr>
              <a:tr h="638346">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Capital Projects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Levy / Rates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10-20 year Horizon</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Most - $ to Engineer</a:t>
                      </a:r>
                    </a:p>
                  </a:txBody>
                  <a:tcPr marL="9525" marR="9525" marT="9525" marB="0" anchor="b">
                    <a:lnL>
                      <a:noFill/>
                    </a:lnL>
                    <a:lnR>
                      <a:noFill/>
                    </a:lnR>
                    <a:lnT>
                      <a:noFill/>
                    </a:lnT>
                    <a:lnB>
                      <a:noFill/>
                    </a:lnB>
                  </a:tcPr>
                </a:tc>
                <a:extLst>
                  <a:ext uri="{0D108BD9-81ED-4DB2-BD59-A6C34878D82A}">
                    <a16:rowId xmlns:a16="http://schemas.microsoft.com/office/drawing/2014/main" val="10003"/>
                  </a:ext>
                </a:extLst>
              </a:tr>
              <a:tr h="638346">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Capital Maint./Replacement</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Levy / Rates</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20 year Horizon</a:t>
                      </a:r>
                    </a:p>
                  </a:txBody>
                  <a:tcPr marL="9525" marR="9525" marT="9525" marB="0" anchor="b">
                    <a:lnL>
                      <a:noFill/>
                    </a:lnL>
                    <a:lnR>
                      <a:noFill/>
                    </a:lnR>
                    <a:lnT>
                      <a:noFill/>
                    </a:lnT>
                    <a:lnB>
                      <a:noFill/>
                    </a:lnB>
                  </a:tcPr>
                </a:tc>
                <a:tc>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Few - Difficult **</a:t>
                      </a:r>
                    </a:p>
                  </a:txBody>
                  <a:tcPr marL="9525" marR="9525" marT="9525" marB="0" anchor="b">
                    <a:lnL>
                      <a:noFill/>
                    </a:lnL>
                    <a:lnR>
                      <a:noFill/>
                    </a:lnR>
                    <a:lnT>
                      <a:noFill/>
                    </a:lnT>
                    <a:lnB>
                      <a:noFill/>
                    </a:lnB>
                  </a:tcPr>
                </a:tc>
                <a:extLst>
                  <a:ext uri="{0D108BD9-81ED-4DB2-BD59-A6C34878D82A}">
                    <a16:rowId xmlns:a16="http://schemas.microsoft.com/office/drawing/2014/main" val="10004"/>
                  </a:ext>
                </a:extLst>
              </a:tr>
              <a:tr h="638346">
                <a:tc gridSpan="4">
                  <a:txBody>
                    <a:bodyPr/>
                    <a:lstStyle/>
                    <a:p>
                      <a:pPr algn="l" fontAlgn="b"/>
                      <a:r>
                        <a:rPr lang="en-US" sz="2000" b="0" i="0" u="none" strike="noStrike" dirty="0">
                          <a:solidFill>
                            <a:srgbClr val="000000"/>
                          </a:solidFill>
                          <a:effectLst/>
                          <a:latin typeface="Times New Roman" panose="02020603050405020304" pitchFamily="18" charset="0"/>
                          <a:cs typeface="Times New Roman" panose="02020603050405020304" pitchFamily="18" charset="0"/>
                        </a:rPr>
                        <a:t>** Largest Available Marginal Competitive Advantage</a:t>
                      </a:r>
                    </a:p>
                  </a:txBody>
                  <a:tcPr marL="9525" marR="9525" marT="9525" marB="0" anchor="b">
                    <a:lnL>
                      <a:noFill/>
                    </a:lnL>
                    <a:lnR>
                      <a:noFill/>
                    </a:lnR>
                    <a:lnT>
                      <a:noFill/>
                    </a:lnT>
                    <a:lnB>
                      <a:noFill/>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13649416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Budget Options to Consider</a:t>
            </a:r>
          </a:p>
        </p:txBody>
      </p:sp>
      <p:sp>
        <p:nvSpPr>
          <p:cNvPr id="3" name="Content Placeholder 2"/>
          <p:cNvSpPr>
            <a:spLocks noGrp="1"/>
          </p:cNvSpPr>
          <p:nvPr>
            <p:ph idx="1"/>
          </p:nvPr>
        </p:nvSpPr>
        <p:spPr>
          <a:xfrm>
            <a:off x="838200" y="1825625"/>
            <a:ext cx="10515600" cy="901391"/>
          </a:xfrm>
        </p:spPr>
        <p:txBody>
          <a:bodyPr>
            <a:normAutofit/>
          </a:bodyPr>
          <a:lstStyle/>
          <a:p>
            <a:r>
              <a:rPr lang="en-US" dirty="0"/>
              <a:t>Delaying Street Improvement Projects</a:t>
            </a:r>
          </a:p>
          <a:p>
            <a:pPr lvl="1"/>
            <a:r>
              <a:rPr lang="en-US" dirty="0"/>
              <a:t>All current projects were originally identified in 2010</a:t>
            </a:r>
          </a:p>
        </p:txBody>
      </p:sp>
      <p:sp>
        <p:nvSpPr>
          <p:cNvPr id="5" name="Content Placeholder 2"/>
          <p:cNvSpPr txBox="1">
            <a:spLocks/>
          </p:cNvSpPr>
          <p:nvPr/>
        </p:nvSpPr>
        <p:spPr>
          <a:xfrm>
            <a:off x="838200" y="2861953"/>
            <a:ext cx="10515600" cy="858234"/>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Delay / Eliminate Capital Maint/Replacement Items</a:t>
            </a:r>
          </a:p>
          <a:p>
            <a:pPr lvl="1"/>
            <a:r>
              <a:rPr lang="en-US" dirty="0"/>
              <a:t>All items have been identified as needed</a:t>
            </a:r>
          </a:p>
        </p:txBody>
      </p:sp>
      <p:sp>
        <p:nvSpPr>
          <p:cNvPr id="6" name="Content Placeholder 2"/>
          <p:cNvSpPr txBox="1">
            <a:spLocks/>
          </p:cNvSpPr>
          <p:nvPr/>
        </p:nvSpPr>
        <p:spPr>
          <a:xfrm>
            <a:off x="838200" y="3855124"/>
            <a:ext cx="10515600" cy="12169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Reduce Operating Expenditures</a:t>
            </a:r>
          </a:p>
          <a:p>
            <a:pPr lvl="1"/>
            <a:r>
              <a:rPr lang="en-US" dirty="0"/>
              <a:t>Contracts and other legal obligations limit scope of possible cuts</a:t>
            </a:r>
          </a:p>
        </p:txBody>
      </p:sp>
      <p:sp>
        <p:nvSpPr>
          <p:cNvPr id="7" name="Content Placeholder 2">
            <a:extLst>
              <a:ext uri="{FF2B5EF4-FFF2-40B4-BE49-F238E27FC236}">
                <a16:creationId xmlns:a16="http://schemas.microsoft.com/office/drawing/2014/main" id="{D232B3BD-A25A-406B-B53E-6F9A8C263F5C}"/>
              </a:ext>
            </a:extLst>
          </p:cNvPr>
          <p:cNvSpPr txBox="1">
            <a:spLocks/>
          </p:cNvSpPr>
          <p:nvPr/>
        </p:nvSpPr>
        <p:spPr>
          <a:xfrm>
            <a:off x="838200" y="4866506"/>
            <a:ext cx="10515600" cy="121698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en-US" dirty="0"/>
          </a:p>
        </p:txBody>
      </p:sp>
    </p:spTree>
    <p:extLst>
      <p:ext uri="{BB962C8B-B14F-4D97-AF65-F5344CB8AC3E}">
        <p14:creationId xmlns:p14="http://schemas.microsoft.com/office/powerpoint/2010/main" val="3678577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BA0C9-0E69-49CD-B5BE-1F86075C057D}"/>
              </a:ext>
            </a:extLst>
          </p:cNvPr>
          <p:cNvSpPr>
            <a:spLocks noGrp="1"/>
          </p:cNvSpPr>
          <p:nvPr>
            <p:ph type="ctrTitle"/>
          </p:nvPr>
        </p:nvSpPr>
        <p:spPr>
          <a:xfrm>
            <a:off x="1524000" y="0"/>
            <a:ext cx="9144000" cy="881928"/>
          </a:xfrm>
        </p:spPr>
        <p:txBody>
          <a:bodyPr>
            <a:normAutofit/>
          </a:bodyPr>
          <a:lstStyle/>
          <a:p>
            <a:r>
              <a:rPr lang="en-US" sz="4400" b="1" dirty="0">
                <a:latin typeface="Times New Roman" panose="02020603050405020304" pitchFamily="18" charset="0"/>
                <a:cs typeface="Times New Roman" panose="02020603050405020304" pitchFamily="18" charset="0"/>
              </a:rPr>
              <a:t>Budget Summary</a:t>
            </a:r>
          </a:p>
        </p:txBody>
      </p:sp>
      <p:pic>
        <p:nvPicPr>
          <p:cNvPr id="3" name="Picture 2">
            <a:extLst>
              <a:ext uri="{FF2B5EF4-FFF2-40B4-BE49-F238E27FC236}">
                <a16:creationId xmlns:a16="http://schemas.microsoft.com/office/drawing/2014/main" id="{98FBBBFD-59DF-4156-A760-C6DC99527987}"/>
              </a:ext>
            </a:extLst>
          </p:cNvPr>
          <p:cNvPicPr>
            <a:picLocks noChangeAspect="1"/>
          </p:cNvPicPr>
          <p:nvPr/>
        </p:nvPicPr>
        <p:blipFill>
          <a:blip r:embed="rId2"/>
          <a:stretch>
            <a:fillRect/>
          </a:stretch>
        </p:blipFill>
        <p:spPr>
          <a:xfrm>
            <a:off x="2653507" y="829501"/>
            <a:ext cx="6884987" cy="5847523"/>
          </a:xfrm>
          <a:prstGeom prst="rect">
            <a:avLst/>
          </a:prstGeom>
        </p:spPr>
      </p:pic>
    </p:spTree>
    <p:extLst>
      <p:ext uri="{BB962C8B-B14F-4D97-AF65-F5344CB8AC3E}">
        <p14:creationId xmlns:p14="http://schemas.microsoft.com/office/powerpoint/2010/main" val="12661187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BA0C9-0E69-49CD-B5BE-1F86075C057D}"/>
              </a:ext>
            </a:extLst>
          </p:cNvPr>
          <p:cNvSpPr>
            <a:spLocks noGrp="1"/>
          </p:cNvSpPr>
          <p:nvPr>
            <p:ph type="ctrTitle"/>
          </p:nvPr>
        </p:nvSpPr>
        <p:spPr>
          <a:xfrm>
            <a:off x="1524000" y="0"/>
            <a:ext cx="9144000" cy="881928"/>
          </a:xfrm>
        </p:spPr>
        <p:txBody>
          <a:bodyPr>
            <a:normAutofit/>
          </a:bodyPr>
          <a:lstStyle/>
          <a:p>
            <a:r>
              <a:rPr lang="en-US" sz="4400" b="1" dirty="0">
                <a:latin typeface="Times New Roman" panose="02020603050405020304" pitchFamily="18" charset="0"/>
                <a:cs typeface="Times New Roman" panose="02020603050405020304" pitchFamily="18" charset="0"/>
              </a:rPr>
              <a:t>Budget Summary</a:t>
            </a:r>
          </a:p>
        </p:txBody>
      </p:sp>
      <p:pic>
        <p:nvPicPr>
          <p:cNvPr id="5" name="Picture 4">
            <a:extLst>
              <a:ext uri="{FF2B5EF4-FFF2-40B4-BE49-F238E27FC236}">
                <a16:creationId xmlns:a16="http://schemas.microsoft.com/office/drawing/2014/main" id="{7A3840B8-5349-457C-9A80-2FD65222A5EB}"/>
              </a:ext>
            </a:extLst>
          </p:cNvPr>
          <p:cNvPicPr>
            <a:picLocks noChangeAspect="1"/>
          </p:cNvPicPr>
          <p:nvPr/>
        </p:nvPicPr>
        <p:blipFill>
          <a:blip r:embed="rId2"/>
          <a:stretch>
            <a:fillRect/>
          </a:stretch>
        </p:blipFill>
        <p:spPr>
          <a:xfrm>
            <a:off x="2281237" y="881928"/>
            <a:ext cx="7629525" cy="5874472"/>
          </a:xfrm>
          <a:prstGeom prst="rect">
            <a:avLst/>
          </a:prstGeom>
        </p:spPr>
      </p:pic>
    </p:spTree>
    <p:extLst>
      <p:ext uri="{BB962C8B-B14F-4D97-AF65-F5344CB8AC3E}">
        <p14:creationId xmlns:p14="http://schemas.microsoft.com/office/powerpoint/2010/main" val="251391189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12990</TotalTime>
  <Words>889</Words>
  <Application>Microsoft Office PowerPoint</Application>
  <PresentationFormat>Widescreen</PresentationFormat>
  <Paragraphs>151</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Arial</vt:lpstr>
      <vt:lpstr>Calibri</vt:lpstr>
      <vt:lpstr>Calibri Light</vt:lpstr>
      <vt:lpstr>Times New Roman</vt:lpstr>
      <vt:lpstr>Office Theme</vt:lpstr>
      <vt:lpstr>2022 Final Budget &amp; Levy Adoption</vt:lpstr>
      <vt:lpstr>Public Input / Discussion</vt:lpstr>
      <vt:lpstr>Fiscal Management</vt:lpstr>
      <vt:lpstr>Property Tax Calculation</vt:lpstr>
      <vt:lpstr>PowerPoint Presentation</vt:lpstr>
      <vt:lpstr>Components of Municipal Budget</vt:lpstr>
      <vt:lpstr>Budget Options to Consider</vt:lpstr>
      <vt:lpstr>Budget Summary</vt:lpstr>
      <vt:lpstr>Budget Summary</vt:lpstr>
      <vt:lpstr>Fiscal Management</vt:lpstr>
      <vt:lpstr>Considerations in Setting Levy</vt:lpstr>
      <vt:lpstr>Proposed Levy</vt:lpstr>
      <vt:lpstr>Levy History</vt:lpstr>
      <vt:lpstr>Proposed Tax Rate</vt:lpstr>
      <vt:lpstr>Tax Rate History</vt:lpstr>
      <vt:lpstr>Levy / Tax Rate History</vt:lpstr>
      <vt:lpstr>Competitive Metric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2020 Preliminary Budget &amp; Levy Adoption</dc:title>
  <dc:creator>Mike Betker</dc:creator>
  <cp:lastModifiedBy>Mike Betker</cp:lastModifiedBy>
  <cp:revision>51</cp:revision>
  <cp:lastPrinted>2019-12-03T23:09:37Z</cp:lastPrinted>
  <dcterms:created xsi:type="dcterms:W3CDTF">2019-08-30T19:14:13Z</dcterms:created>
  <dcterms:modified xsi:type="dcterms:W3CDTF">2022-11-29T14:43:50Z</dcterms:modified>
</cp:coreProperties>
</file>